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78" r:id="rId4"/>
    <p:sldId id="261" r:id="rId5"/>
    <p:sldId id="275" r:id="rId6"/>
    <p:sldId id="276" r:id="rId7"/>
    <p:sldId id="279" r:id="rId8"/>
    <p:sldId id="280" r:id="rId9"/>
    <p:sldId id="277" r:id="rId10"/>
    <p:sldId id="281" r:id="rId11"/>
    <p:sldId id="257" r:id="rId12"/>
  </p:sldIdLst>
  <p:sldSz cx="9144000" cy="6858000" type="screen4x3"/>
  <p:notesSz cx="6797675" cy="98742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135320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600201"/>
            <a:ext cx="8229600" cy="4264744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2317948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7017118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301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59521763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Presentation Title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Your name</a:t>
            </a:r>
          </a:p>
          <a:p>
            <a:pPr lvl="0"/>
            <a:r>
              <a:rPr lang="en-AU"/>
              <a:t>Consumers International</a:t>
            </a:r>
          </a:p>
        </p:txBody>
      </p:sp>
      <p:pic>
        <p:nvPicPr>
          <p:cNvPr id="1028" name="Picture 1" descr="PowerPointTempla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6156325"/>
            <a:ext cx="82550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</p:sldLayoutIdLst>
  <p:transition spd="slow"/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UN Guidelines 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AU" b="1" dirty="0" smtClean="0">
                <a:ea typeface="ＭＳ Ｐゴシック" charset="0"/>
                <a:cs typeface="ＭＳ Ｐゴシック" charset="0"/>
              </a:rPr>
              <a:t>Robin Simpson</a:t>
            </a:r>
          </a:p>
          <a:p>
            <a:pPr eaLnBrk="1" hangingPunct="1">
              <a:defRPr/>
            </a:pPr>
            <a:r>
              <a:rPr lang="en-AU" b="1" dirty="0" smtClean="0">
                <a:ea typeface="ＭＳ Ｐゴシック" charset="0"/>
                <a:cs typeface="ＭＳ Ｐゴシック" charset="0"/>
              </a:rPr>
              <a:t>Consumers International</a:t>
            </a:r>
          </a:p>
          <a:p>
            <a:pPr eaLnBrk="1" hangingPunct="1">
              <a:defRPr/>
            </a:pPr>
            <a:r>
              <a:rPr lang="en-US" b="1" dirty="0" smtClean="0">
                <a:ea typeface="+mn-ea"/>
                <a:cs typeface="+mn-cs"/>
              </a:rPr>
              <a:t>April 2014 Chiang Mai, Thailand</a:t>
            </a:r>
          </a:p>
        </p:txBody>
      </p:sp>
      <p:pic>
        <p:nvPicPr>
          <p:cNvPr id="2051" name="Picture 9" descr="S:\Images\CI Logos - Also see CI intranet\For websites (gif)\CI_2007_logo_Blk-168x16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3" y="4094163"/>
            <a:ext cx="1309687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Check </a:t>
            </a:r>
            <a:r>
              <a:rPr lang="en-GB" dirty="0" smtClean="0"/>
              <a:t>website </a:t>
            </a:r>
            <a:r>
              <a:rPr lang="en-GB" i="1" dirty="0" smtClean="0"/>
              <a:t>Resource zone </a:t>
            </a:r>
            <a:r>
              <a:rPr lang="en-GB" dirty="0" smtClean="0"/>
              <a:t>for: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Resource Manual for UNGCP revision</a:t>
            </a:r>
            <a:r>
              <a:rPr lang="en-GB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CI proposals for revision;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Annex A: track changed version of Guidelines;</a:t>
            </a: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4 </a:t>
            </a:r>
            <a:r>
              <a:rPr lang="en-GB" dirty="0" smtClean="0"/>
              <a:t>Working Group briefings</a:t>
            </a:r>
            <a:r>
              <a:rPr lang="en-GB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Contact national representatives for WG.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Good luck! </a:t>
            </a:r>
            <a:endParaRPr lang="en-GB" dirty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ubtitle 2"/>
          <p:cNvSpPr>
            <a:spLocks noGrp="1"/>
          </p:cNvSpPr>
          <p:nvPr>
            <p:ph type="subTitle" idx="1"/>
          </p:nvPr>
        </p:nvSpPr>
        <p:spPr>
          <a:xfrm>
            <a:off x="1371600" y="3706813"/>
            <a:ext cx="6400800" cy="1752600"/>
          </a:xfrm>
        </p:spPr>
        <p:txBody>
          <a:bodyPr/>
          <a:lstStyle/>
          <a:p>
            <a:pPr eaLnBrk="1" hangingPunct="1"/>
            <a:r>
              <a:rPr lang="en-AU" b="1" dirty="0" smtClean="0">
                <a:solidFill>
                  <a:srgbClr val="898989"/>
                </a:solidFill>
                <a:latin typeface="Calibri" charset="0"/>
                <a:ea typeface="MS PGothic" charset="0"/>
              </a:rPr>
              <a:t>Aserra</a:t>
            </a:r>
            <a:r>
              <a:rPr lang="en-AU" b="1" dirty="0" smtClean="0">
                <a:solidFill>
                  <a:srgbClr val="898989"/>
                </a:solidFill>
                <a:latin typeface="Calibri" charset="0"/>
                <a:ea typeface="MS PGothic" charset="0"/>
              </a:rPr>
              <a:t>@consumidoresint.org</a:t>
            </a:r>
            <a:endParaRPr lang="en-AU" b="1" dirty="0" smtClean="0">
              <a:solidFill>
                <a:srgbClr val="898989"/>
              </a:solidFill>
              <a:latin typeface="Calibri" charset="0"/>
              <a:ea typeface="MS PGothic" charset="0"/>
            </a:endParaRPr>
          </a:p>
          <a:p>
            <a:pPr eaLnBrk="1" hangingPunct="1"/>
            <a:r>
              <a:rPr lang="en-AU" b="1" dirty="0" err="1" smtClean="0">
                <a:solidFill>
                  <a:srgbClr val="898989"/>
                </a:solidFill>
                <a:latin typeface="Calibri" charset="0"/>
                <a:ea typeface="MS PGothic" charset="0"/>
              </a:rPr>
              <a:t>rsimpson@</a:t>
            </a:r>
            <a:r>
              <a:rPr lang="en-AU" b="1" dirty="0" err="1">
                <a:solidFill>
                  <a:srgbClr val="898989"/>
                </a:solidFill>
                <a:latin typeface="Calibri" charset="0"/>
                <a:ea typeface="MS PGothic" charset="0"/>
              </a:rPr>
              <a:t>consint.org</a:t>
            </a:r>
            <a:endParaRPr lang="en-US" b="1" dirty="0">
              <a:solidFill>
                <a:srgbClr val="898989"/>
              </a:solidFill>
              <a:latin typeface="Calibri" charset="0"/>
              <a:ea typeface="MS PGothic" charset="0"/>
            </a:endParaRPr>
          </a:p>
        </p:txBody>
      </p:sp>
      <p:pic>
        <p:nvPicPr>
          <p:cNvPr id="5122" name="Picture 9" descr="S:\Images\CI Logos - Also see CI intranet\For websites (gif)\CI_2007_logo_Blk-168x16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41475"/>
            <a:ext cx="192087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Calibri" charset="0"/>
                <a:ea typeface="MS PGothic" charset="0"/>
              </a:rPr>
              <a:t>CI contributions so far</a:t>
            </a:r>
            <a:endParaRPr lang="en-US" b="1" dirty="0">
              <a:latin typeface="Calibri" charset="0"/>
              <a:ea typeface="MS PGothic" charset="0"/>
            </a:endParaRPr>
          </a:p>
        </p:txBody>
      </p:sp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69900" y="1600200"/>
            <a:ext cx="8229600" cy="4264025"/>
          </a:xfrm>
        </p:spPr>
        <p:txBody>
          <a:bodyPr/>
          <a:lstStyle/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kumimoji="1" lang="en-US" sz="2400" dirty="0" smtClean="0">
                <a:latin typeface="Calibri" charset="0"/>
                <a:ea typeface="MS PGothic" charset="0"/>
              </a:rPr>
              <a:t>Interventions at UNCTAD Geneva July 2012;</a:t>
            </a:r>
            <a:endParaRPr kumimoji="1" lang="en-US" sz="2400" dirty="0">
              <a:latin typeface="Calibri" charset="0"/>
              <a:ea typeface="MS PGothic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kumimoji="1" lang="en-US" sz="2400" dirty="0" smtClean="0">
                <a:latin typeface="Calibri" charset="0"/>
                <a:ea typeface="MS PGothic" charset="0"/>
              </a:rPr>
              <a:t>Response to UNCTAD matrix-based consultation December 2012; setting out broad positions;</a:t>
            </a:r>
            <a:endParaRPr kumimoji="1" lang="en-US" sz="2400" dirty="0">
              <a:latin typeface="Calibri" charset="0"/>
              <a:ea typeface="MS PGothic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kumimoji="1" lang="en-US" sz="2400" dirty="0" smtClean="0">
                <a:latin typeface="Calibri" charset="0"/>
                <a:ea typeface="MS PGothic" charset="0"/>
              </a:rPr>
              <a:t>Member survey for WCRD late 2012-early 2013 (70 members responded from 58 countries);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kumimoji="1" lang="en-US" sz="2400" dirty="0" smtClean="0">
                <a:latin typeface="Calibri" charset="0"/>
                <a:ea typeface="MS PGothic" charset="0"/>
              </a:rPr>
              <a:t>Member consultation  on UNGCP early 2013 including specific amendments; 100+ suggestions for detailed amendments to UNGCP;</a:t>
            </a:r>
          </a:p>
          <a:p>
            <a:pPr lvl="1" eaLnBrk="1" hangingPunct="1">
              <a:spcBef>
                <a:spcPct val="50000"/>
              </a:spcBef>
              <a:buNone/>
            </a:pPr>
            <a:r>
              <a:rPr kumimoji="1" lang="en-US" sz="2400" dirty="0" smtClean="0">
                <a:latin typeface="Calibri" charset="0"/>
                <a:ea typeface="MS PGothic" charset="0"/>
              </a:rPr>
              <a:t>Published submission to UNCTAD conference Geneva July 2013 and participation</a:t>
            </a:r>
            <a:r>
              <a:rPr kumimoji="1" lang="en-US" sz="2400" dirty="0" smtClean="0">
                <a:latin typeface="Calibri" charset="0"/>
                <a:ea typeface="MS PGothic" charset="0"/>
              </a:rPr>
              <a:t>; (on CI website)</a:t>
            </a:r>
            <a:endParaRPr kumimoji="1" lang="en-US" sz="2400" dirty="0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4</a:t>
            </a:r>
            <a:r>
              <a:rPr lang="en-US" dirty="0" smtClean="0"/>
              <a:t> working groups established: </a:t>
            </a:r>
          </a:p>
          <a:p>
            <a:pPr marL="457200" indent="-457200">
              <a:buFont typeface="Arial"/>
              <a:buChar char="•"/>
            </a:pPr>
            <a:r>
              <a:rPr lang="en-US" i="1" dirty="0" smtClean="0"/>
              <a:t>Financial Services </a:t>
            </a:r>
            <a:r>
              <a:rPr lang="en-US" dirty="0" smtClean="0"/>
              <a:t>chaired by Malaysia;</a:t>
            </a:r>
          </a:p>
          <a:p>
            <a:pPr marL="457200" indent="-457200">
              <a:buFont typeface="Arial"/>
              <a:buChar char="•"/>
            </a:pPr>
            <a:r>
              <a:rPr lang="en-US" i="1" dirty="0" smtClean="0"/>
              <a:t>E-commerce</a:t>
            </a:r>
            <a:r>
              <a:rPr lang="en-US" dirty="0" smtClean="0"/>
              <a:t> chaired by France;</a:t>
            </a:r>
          </a:p>
          <a:p>
            <a:pPr marL="457200" indent="-457200">
              <a:buFont typeface="Arial"/>
              <a:buChar char="•"/>
            </a:pPr>
            <a:r>
              <a:rPr lang="en-US" i="1" dirty="0" smtClean="0"/>
              <a:t>Implementation</a:t>
            </a:r>
            <a:r>
              <a:rPr lang="en-US" dirty="0" smtClean="0"/>
              <a:t> chaired by Gabon;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 </a:t>
            </a:r>
            <a:r>
              <a:rPr lang="en-US" i="1" dirty="0" smtClean="0"/>
              <a:t>‘other issues’ </a:t>
            </a:r>
            <a:r>
              <a:rPr lang="en-US" dirty="0" smtClean="0"/>
              <a:t>chaired by Brazil &amp; Germany;</a:t>
            </a:r>
          </a:p>
          <a:p>
            <a:pPr marL="0" indent="0"/>
            <a:r>
              <a:rPr lang="en-US" dirty="0" smtClean="0"/>
              <a:t>First meetings in March 2014.</a:t>
            </a:r>
          </a:p>
          <a:p>
            <a:pPr marL="0" indent="0"/>
            <a:r>
              <a:rPr lang="en-US" dirty="0" smtClean="0"/>
              <a:t>First draft reports due in June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00689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General CI position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69900" y="1600200"/>
            <a:ext cx="8229600" cy="4264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Existing UNGCP</a:t>
            </a:r>
            <a:r>
              <a:rPr lang="en-US" dirty="0">
                <a:latin typeface="Calibri" charset="0"/>
                <a:ea typeface="MS PGothic" charset="0"/>
              </a:rPr>
              <a:t> </a:t>
            </a:r>
            <a:r>
              <a:rPr lang="en-US" dirty="0" smtClean="0">
                <a:latin typeface="Calibri" charset="0"/>
                <a:ea typeface="MS PGothic" charset="0"/>
              </a:rPr>
              <a:t>are good basis for discussion;</a:t>
            </a:r>
          </a:p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Recognition of WCRD by UN;</a:t>
            </a:r>
            <a:endParaRPr lang="en-US" dirty="0">
              <a:latin typeface="Calibri" charset="0"/>
              <a:ea typeface="MS PGothic" charset="0"/>
            </a:endParaRPr>
          </a:p>
          <a:p>
            <a:pPr eaLnBrk="1" hangingPunct="1"/>
            <a:r>
              <a:rPr lang="en-US" dirty="0">
                <a:latin typeface="Calibri" charset="0"/>
                <a:ea typeface="MS PGothic" charset="0"/>
              </a:rPr>
              <a:t>S</a:t>
            </a:r>
            <a:r>
              <a:rPr lang="en-US" dirty="0" smtClean="0">
                <a:latin typeface="Calibri" charset="0"/>
                <a:ea typeface="MS PGothic" charset="0"/>
              </a:rPr>
              <a:t>trengthening legal language, </a:t>
            </a:r>
            <a:r>
              <a:rPr lang="en-US" dirty="0" err="1" smtClean="0">
                <a:latin typeface="Calibri" charset="0"/>
                <a:ea typeface="MS PGothic" charset="0"/>
              </a:rPr>
              <a:t>eg</a:t>
            </a:r>
            <a:r>
              <a:rPr lang="en-US" dirty="0" smtClean="0">
                <a:latin typeface="Calibri" charset="0"/>
                <a:ea typeface="MS PGothic" charset="0"/>
              </a:rPr>
              <a:t> reference to existing UN</a:t>
            </a:r>
            <a:r>
              <a:rPr lang="en-US" dirty="0">
                <a:latin typeface="Calibri" charset="0"/>
                <a:ea typeface="MS PGothic" charset="0"/>
              </a:rPr>
              <a:t> </a:t>
            </a:r>
            <a:r>
              <a:rPr lang="en-US" dirty="0" smtClean="0">
                <a:latin typeface="Calibri" charset="0"/>
                <a:ea typeface="MS PGothic" charset="0"/>
              </a:rPr>
              <a:t>agreements; </a:t>
            </a:r>
          </a:p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GL 3 ‘Legitimate needs’ should include A2K and access to essential goods and services;</a:t>
            </a:r>
          </a:p>
          <a:p>
            <a:pPr eaLnBrk="1" hangingPunct="1"/>
            <a:r>
              <a:rPr lang="en-US" dirty="0" smtClean="0">
                <a:latin typeface="Calibri" charset="0"/>
                <a:ea typeface="MS PGothic" charset="0"/>
              </a:rPr>
              <a:t>Role of consumer </a:t>
            </a:r>
            <a:r>
              <a:rPr lang="en-US" dirty="0" err="1" smtClean="0">
                <a:latin typeface="Calibri" charset="0"/>
                <a:ea typeface="MS PGothic" charset="0"/>
              </a:rPr>
              <a:t>organisations</a:t>
            </a:r>
            <a:r>
              <a:rPr lang="en-US" dirty="0" smtClean="0">
                <a:latin typeface="Calibri" charset="0"/>
                <a:ea typeface="MS PGothic" charset="0"/>
              </a:rPr>
              <a:t>;</a:t>
            </a:r>
            <a:endParaRPr lang="en-US" dirty="0"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sections:</a:t>
            </a:r>
          </a:p>
          <a:p>
            <a:r>
              <a:rPr lang="en-US" dirty="0" smtClean="0"/>
              <a:t>Food: reference to declining food stocks, price spikes and structural issues in food chain</a:t>
            </a:r>
          </a:p>
          <a:p>
            <a:r>
              <a:rPr lang="en-US" dirty="0" smtClean="0"/>
              <a:t>Water: Ref to MDG; connectivity subsidies; sanitation services</a:t>
            </a:r>
          </a:p>
          <a:p>
            <a:r>
              <a:rPr lang="en-US" dirty="0" smtClean="0"/>
              <a:t>Pharmaceuticals: refer to generic competition</a:t>
            </a:r>
          </a:p>
          <a:p>
            <a:r>
              <a:rPr lang="en-US" dirty="0" smtClean="0"/>
              <a:t>New specific sectors: see below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0180345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services: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‘horizontal’ provisions of UNGCP apply rather well. </a:t>
            </a:r>
          </a:p>
          <a:p>
            <a:r>
              <a:rPr lang="en-US" dirty="0" smtClean="0"/>
              <a:t>Need for sector specific references to: universal service; depositor protection; competition; disclosure &amp; comparability; remittance services; remuneration and responsible business conduct; responsible lending; governance structures;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642161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E-commerce &amp; digital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neutrality &amp; network neutrality;</a:t>
            </a:r>
          </a:p>
          <a:p>
            <a:r>
              <a:rPr lang="en-US" dirty="0"/>
              <a:t>Information on inter-operability &amp; restriction of technological locking of digital products;</a:t>
            </a:r>
          </a:p>
          <a:p>
            <a:r>
              <a:rPr lang="en-US" dirty="0"/>
              <a:t>Privacy and data protection; Note: are wider than e-commerce but have been brought to the fore by them.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430171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(not a </a:t>
            </a:r>
            <a:r>
              <a:rPr lang="en-US" dirty="0" smtClean="0"/>
              <a:t>‘laundry list’)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Public services: Energy</a:t>
            </a:r>
            <a:r>
              <a:rPr lang="en-US" dirty="0"/>
              <a:t>: universal service, connectivity subsidies, climate change</a:t>
            </a:r>
            <a:r>
              <a:rPr lang="en-US" dirty="0" smtClean="0"/>
              <a:t>;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Tourism; CI support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A2K strong CI support;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Class actions: ditto;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data protection: controversial; CI support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abusive advertisement: CI support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Cross-border trade: unclear;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534205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Monitoring of application of UNGCP</a:t>
            </a:r>
            <a:r>
              <a:rPr lang="en-US" dirty="0"/>
              <a:t>:  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enforcement </a:t>
            </a:r>
            <a:r>
              <a:rPr lang="en-US" dirty="0"/>
              <a:t>of already existing laws and </a:t>
            </a:r>
            <a:r>
              <a:rPr lang="en-US" dirty="0" smtClean="0"/>
              <a:t>procedures (including codes &amp; standards);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new measures to apply UNGCP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Monitoring by whom? UNCTAD, peer review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some members want CI to monitor too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872025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owerpoint-template-white-Nov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Powerpoint-template-white-Nov2011.pot</Template>
  <TotalTime>318</TotalTime>
  <Words>456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Powerpoint-template-white-Nov2011</vt:lpstr>
      <vt:lpstr>UN Guidelines </vt:lpstr>
      <vt:lpstr>CI contributions so far</vt:lpstr>
      <vt:lpstr>State of play</vt:lpstr>
      <vt:lpstr>General CI position</vt:lpstr>
      <vt:lpstr>Specific sectors</vt:lpstr>
      <vt:lpstr>Financial services: </vt:lpstr>
      <vt:lpstr>E-commerce &amp; digital products</vt:lpstr>
      <vt:lpstr>Other issues (not a ‘laundry list’)</vt:lpstr>
      <vt:lpstr>Implementation</vt:lpstr>
      <vt:lpstr>Member activities</vt:lpstr>
      <vt:lpstr>Slide 11</vt:lpstr>
    </vt:vector>
  </TitlesOfParts>
  <Company>Consumers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ptang</dc:creator>
  <cp:lastModifiedBy>rsimpson</cp:lastModifiedBy>
  <cp:revision>59</cp:revision>
  <dcterms:created xsi:type="dcterms:W3CDTF">2011-11-07T17:49:55Z</dcterms:created>
  <dcterms:modified xsi:type="dcterms:W3CDTF">2014-03-21T17:04:27Z</dcterms:modified>
</cp:coreProperties>
</file>