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66" r:id="rId14"/>
    <p:sldId id="270" r:id="rId15"/>
    <p:sldId id="271" r:id="rId16"/>
    <p:sldId id="272" r:id="rId17"/>
    <p:sldId id="273" r:id="rId18"/>
    <p:sldId id="274" r:id="rId19"/>
    <p:sldId id="275" r:id="rId20"/>
    <p:sldId id="257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7DFAA7-FB8C-4401-A21C-048FDCC2998D}" type="datetimeFigureOut">
              <a:rPr lang="th-TH" smtClean="0"/>
              <a:t>17/04/57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465330-E7B8-4739-A900-934F7B568674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9EECF2-3CBB-EA4E-9D42-2D4C0326E0F8}" type="datetimeFigureOut">
              <a:rPr lang="en-US" smtClean="0"/>
              <a:pPr/>
              <a:t>4/17/2014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Click to edit Master text styles</a:t>
            </a:r>
          </a:p>
          <a:p>
            <a:pPr lvl="1"/>
            <a:r>
              <a:rPr lang="th-TH" smtClean="0"/>
              <a:t>Second level</a:t>
            </a:r>
          </a:p>
          <a:p>
            <a:pPr lvl="2"/>
            <a:r>
              <a:rPr lang="th-TH" smtClean="0"/>
              <a:t>Third level</a:t>
            </a:r>
          </a:p>
          <a:p>
            <a:pPr lvl="3"/>
            <a:r>
              <a:rPr lang="th-TH" smtClean="0"/>
              <a:t>Fourth level</a:t>
            </a:r>
          </a:p>
          <a:p>
            <a:pPr lvl="4"/>
            <a:r>
              <a:rPr lang="th-TH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A1985B-3CCD-F04C-8C37-5000E451B4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8724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dirty="0" smtClean="0"/>
              <a:t>ประมูลใบอนุญาตทีละหมวดเป็นลำดับ โดยเริ่มจากหมวดรายการทั่วไปแบบความคมชัดสูง หมวดรายการทั่วไปแบบความคมชัดปกติ หมวดรายการข่าวสารและสาระ และหมวดรายการเด็ก เยาวชน และครอบครัว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h-TH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dirty="0" smtClean="0"/>
              <a:t>กำหนดระยะเวลาการประมูลแต่ละหมวดไว้ </a:t>
            </a:r>
            <a:r>
              <a:rPr lang="en-US" dirty="0" smtClean="0"/>
              <a:t>60 </a:t>
            </a:r>
            <a:r>
              <a:rPr lang="th-TH" dirty="0" smtClean="0"/>
              <a:t>นาที โดยภายในช่วงเวลาดังกล่าวผู้เข้าประมูลสามารถเสนอราคาประมูลเพิ่มตามขั้นราคาได้ไม่จำกัดจำนวนครั้ง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h-TH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dirty="0" smtClean="0"/>
              <a:t> หากเมื่อครบกำหนดเวลาแล้วยังมีอุปสงค์ส่วนเกินหรือผู้มีสิทธิชนะมากกว่าจำนวนใบอนุญาตจะทำการขยายเวลาประมูลอีก </a:t>
            </a:r>
            <a:r>
              <a:rPr lang="en-US" dirty="0" smtClean="0"/>
              <a:t>5 </a:t>
            </a:r>
            <a:r>
              <a:rPr lang="th-TH" dirty="0" smtClean="0"/>
              <a:t>นาที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h-TH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dirty="0" smtClean="0"/>
              <a:t> ซึ่งหลังจากขยายเวลาแล้วยังมีอุปสงค์ส่วนเกินอยู่ จะทำการตัดสินผู้ชนะโดยให้ผู้มีสิทธิชนะการประมูลที่เสนอราคาในลำดับสุดท้ายจับฉลากเพื่อหาผู้ชนะ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A1985B-3CCD-F04C-8C37-5000E451B4A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22231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Wallsten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(2008) </a:t>
            </a:r>
            <a:r>
              <a:rPr lang="th-TH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ศึกษาผลของการแจกคูปองอุดหนุนมูลค่า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40 </a:t>
            </a:r>
            <a:r>
              <a:rPr lang="th-TH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ดอลลาร์ของประเทศสหรัฐอเมริกา พบว่ามีผลทำให้ราคาขายปลีกกล่องรับสัญญาณเพิ่มสูงขึ้นประมาณ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21-34 </a:t>
            </a:r>
            <a:r>
              <a:rPr lang="th-TH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ดอลลาร์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h-TH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และผลประโยชน์จำนวนไม่น้อยตกอยู่กับผู้ผลิตและผู้ขาย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rtl="0"/>
            <a:r>
              <a:rPr lang="en-US" dirty="0" smtClean="0"/>
              <a:t> </a:t>
            </a:r>
            <a:r>
              <a:rPr lang="en-US" dirty="0" err="1" smtClean="0"/>
              <a:t>Wallsten</a:t>
            </a:r>
            <a:r>
              <a:rPr lang="en-US" dirty="0" smtClean="0"/>
              <a:t>, Scott (2008) </a:t>
            </a:r>
            <a:r>
              <a:rPr lang="en-US" dirty="0" err="1" smtClean="0"/>
              <a:t>ìThe</a:t>
            </a:r>
            <a:r>
              <a:rPr lang="en-US" dirty="0" smtClean="0"/>
              <a:t> DTV Coupon Program: A Boon to Retailers, Not </a:t>
            </a:r>
            <a:r>
              <a:rPr lang="en-US" dirty="0" err="1" smtClean="0"/>
              <a:t>Consumersî</a:t>
            </a:r>
            <a:r>
              <a:rPr lang="en-US" dirty="0" smtClean="0"/>
              <a:t>, Technology Policy Institute, September 15, 2008.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A1985B-3CCD-F04C-8C37-5000E451B4A3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94572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rtl="0"/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</a:t>
            </a:r>
            <a:r>
              <a:rPr lang="th-TH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กสทช. ควรจะชั่งน้ำหนักระหว่างการช่วยเหลือแบบครอบคลุมทุกครัวเรือนกับการวางเป้าช่วยเหลือเฉพาะครัวเรือนที่ต้องการได้รับความช่วยเหลือ เช่นครัวเรือนยากจน ผู้พิการ และผู้สูงอายุ ซึ่งแต่ละวิธีมีผลดีและต้นทุนที่แตกต่างกัน รวมถึงพิจารณาระยะเวลาของการแจกคูปอง ซึ่งในช่วงแรกควรให้ผู้บริโภคที่ไม่ต้องการความช่วยเหลือได้ทำการเปลี่ยนผ่านด้วยตนเองก่อน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/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/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</a:t>
            </a:r>
            <a:r>
              <a:rPr lang="th-TH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กสทช. ต้องวางเงื่อนไขของครัวเรือนที่มีสิทธิได้รับคูปองให้ชัดเจน แม้ว่า กสทช. จะตัดสินใจช่วยเหลือแบบครอบคลุม กสทช. ควรพิจารณาใช้ระบบการสมัครขอคูปอง แทนการให้โดยอัตโนมัติ ซึ่งจะช่วยคัดกรองผู้ต้องการความช่วยเหลือออกจากผู้ไม่ต้องการได้รับความช่วยเหลือได้ในระดับหนึ่ง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/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/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 </a:t>
            </a:r>
            <a:r>
              <a:rPr lang="th-TH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ควรวางแผนปฏิบัติการที่ชัดเจน เช่น การวางแผนการคัดเลือกและการอบรบตัวแทนจำหน่ายล่วงหน้าก่อนการแจกคูปองเพื่อให้ได้ตัวแทนจำหน่ายที่มีระบบบันทึกข้อมูลสำหรับตรวจสอบที่ง่าย และสามารถให้ข้อมูลที่ถูกต้องกับผู้บริโภค รวมถึงการวางกำหนดระยะเวลาแจกคูปอง การใช้คูปอง รวมถึงระบบการชำระเงิน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/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/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</a:t>
            </a:r>
            <a:r>
              <a:rPr lang="th-TH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กำหนดมูลค่าของคูปองอย่างรอบคอบ เนื่องจากมีผลกระทบต่องบประมาณการดำเนินโครงการ และการแข่งขันในตลาด ซึ่งผลประโยชน์อาจจะตกอยู่กับผู้ผลิตในสัดส่วนที่มาก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/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/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5.</a:t>
            </a:r>
            <a:r>
              <a:rPr lang="th-TH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มีเกณฑ์วัดผลการดำเนินงานและมาตรการป้องกันการทุจริตที่ชัดเจนและโปร่งใส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A1985B-3CCD-F04C-8C37-5000E451B4A3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94858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รูปแบบการประมูลอย่างเป็นพลวัตร กล่าวคือที่มีการเสนอราคาเป็นขั้นเพิ่มขึ้นอย่างต่อเนื่องในช่วงเวลาที่กำหนดมีจุดแข็งในการช่วยให้เกิดกระบวนการค้นพบราคา (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price discovery)</a:t>
            </a:r>
            <a:r>
              <a:rPr lang="th-TH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ซึ่งเป็นกระบวนการสำคัญในการสร้างประสิทธิภาพของการประมูล โดยผู้เข้าประมูลแต่ละรายจะได้เรียนรู้ข้อมูลเกี่ยวกับราคาและมูลค่าที่ผู้ประกอบการรายอื่นให้กับคลื่นความถี่เพิ่มเติมตลอดเวลาที่ทำการประมูล ซึ่งช่วยลดความไม่แน่นอนของมูลค่าคาดการณ์ของคลื่นที่ผู้ประกอบการประเมิน ซึ่งการช่วยเหลือกระบวนการค้นพบราคาถือว่าเป็นข้อดีของกระบวนการประมูลที่เป็นพลวัตร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A1985B-3CCD-F04C-8C37-5000E451B4A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60154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หมวดรายการทั่วไปความคมชัดสูง (ผู้ชนะรายสุดท้ายซึ่งมีสองรายเสนอ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3,320 </a:t>
            </a:r>
            <a:r>
              <a:rPr lang="th-TH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ล้านบาท ในขณะที่ผู้แพ้รายแรกเสนอ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3,310 </a:t>
            </a:r>
            <a:r>
              <a:rPr lang="th-TH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ล้านบาท) หมวดรายการทั่วไปความคมชัดปกติ (ผู้ชนะรายสุดท้ายเสนอ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2,200 </a:t>
            </a:r>
            <a:r>
              <a:rPr lang="th-TH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ล้านบาท ในขณะที่ผู้แพ้รายแรกเสนอ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2,195 </a:t>
            </a:r>
            <a:r>
              <a:rPr lang="th-TH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ล้านบาท) ซึ่งแตกต่างกันเพียง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 </a:t>
            </a:r>
            <a:r>
              <a:rPr lang="th-TH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ขั้นราคา โดยในหมวดรายการทั่วไปความคมชัดปกตินี้ผู้ชนะรายสุดท้ายเร่งเสนอราคาในช่วงก่อนหมดเวลาขึ้นมาจนกระทั่งชนะการประมูลในที่สุด 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A1985B-3CCD-F04C-8C37-5000E451B4A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60154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หมวดรายการทั่วไปความคมชัดสูง (ผู้ชนะรายสุดท้ายซึ่งมีสองรายเสนอ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3,320 </a:t>
            </a:r>
            <a:r>
              <a:rPr lang="th-TH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ล้านบาท ในขณะที่ผู้แพ้รายแรกเสนอ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3,310 </a:t>
            </a:r>
            <a:r>
              <a:rPr lang="th-TH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ล้านบาท) หมวดรายการทั่วไปความคมชัดปกติ (ผู้ชนะรายสุดท้ายเสนอ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2,200 </a:t>
            </a:r>
            <a:r>
              <a:rPr lang="th-TH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ล้านบาท ในขณะที่ผู้แพ้รายแรกเสนอ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2,195 </a:t>
            </a:r>
            <a:r>
              <a:rPr lang="th-TH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ล้านบาท) ซึ่งแตกต่างกันเพียง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 </a:t>
            </a:r>
            <a:r>
              <a:rPr lang="th-TH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ขั้นราคา โดยในหมวดรายการทั่วไปความคมชัดปกตินี้ผู้ชนะรายสุดท้ายเร่งเสนอราคาในช่วงก่อนหมดเวลาขึ้นมาจนกระทั่งชนะการประมูลในที่สุด 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A1985B-3CCD-F04C-8C37-5000E451B4A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60154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ผู้ประมูลจะต้องตัดสินใจว่าจะสู้ราคาในหมวดที่กำลังประมูลหรือไม่โดยที่ไม่รู้ราคาของหมวดรายการที่ยังไม่ได้ประมูล ผู้ประมูลต้องทำการตัดสินใจโดยไม่อาจย้อนกลับได้และจะไม่ได้ใช้ประโยชน์ของข้อมูลราคาของการประมูลที่จะเกิดขึ้นภายหลังเพื่อประกอบการตัดสินใจ ซึ่งผู้ประมูลในหมวดประเภทรายการที่ถูกประมูลในลำดับแรกจะเสียเปรียบกลุ่มผู้เข้าร่วมประมูลในหมวดรายการลำดับท้าย ๆ ที่ได้เรียนรู้ข้อมูลราคาที่มากกว่า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A1985B-3CCD-F04C-8C37-5000E451B4A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60154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การประมูลช่องทั่วไป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HD</a:t>
            </a:r>
            <a:r>
              <a:rPr lang="th-TH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ก่อนช่องทั่วไป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SD </a:t>
            </a:r>
            <a:r>
              <a:rPr lang="th-TH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ทำให้ผู้ประมูลสามารถเลือกทดแทนช่องรายการทั่วไป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HD</a:t>
            </a:r>
            <a:r>
              <a:rPr lang="th-TH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ด้วยช่องรายการทั่วไปแบบ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SD </a:t>
            </a:r>
            <a:r>
              <a:rPr lang="th-TH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เมื่อรู้สึกว่าราคาของช่องทั่วไป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HD </a:t>
            </a:r>
            <a:r>
              <a:rPr lang="th-TH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มีค่าสูงเกินไป แต่ไม่ใช่ในทางกลับกัน</a:t>
            </a:r>
          </a:p>
          <a:p>
            <a:endParaRPr lang="th-TH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h-TH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พบว่าผู้เข้าประมูลบางรายอาจจะหลีกเลี่ยงที่จะประมูลช่องรายการทั่วไป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SD </a:t>
            </a:r>
            <a:r>
              <a:rPr lang="th-TH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ด้วยหวังว่าการประมูลช่องรายการข่าวซึ่งจะประมูลภายหลังอาจจะมีมูลค่าที่ให้ผลตอบแทนทางธุรกิจที่ดีกว่า แต่ถ้าราคาของช่องรายการข่าว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h-TH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มีค่าสูงกว่าที่คาดการณ์ไว้ ผู้เข้าประมูลอาจจะเสียใจที่มิได้แข่งประมูลช่องรายการทั่วไป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SD</a:t>
            </a:r>
            <a:r>
              <a:rPr lang="th-TH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ให้เข้มข้นกว่าที่ควร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A1985B-3CCD-F04C-8C37-5000E451B4A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60154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อาจมีผู้ประมูลที่มีแรงจูงใจในการเสนอราคาที่ไม่จริงจังในหมวดที่ตนเองไม่ได้ต้องการอย่างแท้จริง เพื่อผลักราคาชนะการประมูลให้สูงขึ้นและลดอุปสงค์ของช่องรายการในหมวดที่ผู้ประมูลรายนั้นต้องการแข่งขันอย่างจริงจัง โดยหมวดช่องรายการที่จะได้รับผลกระทบคือหมวดที่มีการประมูลก่อน และเป็นหมวดรายการที่ถือว่าเป็นสินค้าทดแทนกับหมวดที่จะประมูลถัดไป เช่นระหว่างหมวดช่องรายการทั่วไป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HD </a:t>
            </a:r>
            <a:r>
              <a:rPr lang="th-TH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และหมวดช่องรายการทั่วไป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SD </a:t>
            </a:r>
            <a:r>
              <a:rPr lang="th-TH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เป็นต้น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A1985B-3CCD-F04C-8C37-5000E451B4A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60154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ประเทศเยอรมันกำหนดยกเว้นภาระให้ภาระ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must carry </a:t>
            </a:r>
            <a:r>
              <a:rPr lang="th-TH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กับ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(1) platform </a:t>
            </a:r>
            <a:r>
              <a:rPr lang="th-TH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ที่เป็น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open network </a:t>
            </a:r>
            <a:r>
              <a:rPr lang="th-TH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เช่น อินเตอร์เน็ต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(2) platform </a:t>
            </a:r>
            <a:r>
              <a:rPr lang="th-TH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ผ่านสาย เช่น เคเบิ้ลทีวี ที่มีครัวเรือนเป็นสมาชิกน้อยกว่า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10,000 </a:t>
            </a:r>
            <a:r>
              <a:rPr lang="th-TH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ครัวเรือน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(3) platform </a:t>
            </a:r>
            <a:r>
              <a:rPr lang="th-TH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ไร้สาย เช่น ทีวีดาวเทียมที่มีสมาชิกน้อยกว่า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20,000</a:t>
            </a:r>
            <a:r>
              <a:rPr lang="th-TH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ในขณะที่เบลเยี่ยม ยกเว้นให้กับ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platform </a:t>
            </a:r>
            <a:r>
              <a:rPr lang="th-TH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ที่ให้บริการน้อยกว่า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25% </a:t>
            </a:r>
            <a:r>
              <a:rPr lang="th-TH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ของครัวเรือน ในพื้นที่ให้บริการนั้น ๆ  เป็นต้น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A1985B-3CCD-F04C-8C37-5000E451B4A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77083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A1985B-3CCD-F04C-8C37-5000E451B4A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7708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B09BE-71F9-6843-86FA-7EFEDD04DF0C}" type="datetimeFigureOut">
              <a:rPr lang="en-US" smtClean="0"/>
              <a:pPr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1A07-9DE3-E340-98FA-EB472C55B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66903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B09BE-71F9-6843-86FA-7EFEDD04DF0C}" type="datetimeFigureOut">
              <a:rPr lang="en-US" smtClean="0"/>
              <a:pPr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1A07-9DE3-E340-98FA-EB472C55B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043568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B09BE-71F9-6843-86FA-7EFEDD04DF0C}" type="datetimeFigureOut">
              <a:rPr lang="en-US" smtClean="0"/>
              <a:pPr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1A07-9DE3-E340-98FA-EB472C55B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5013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B09BE-71F9-6843-86FA-7EFEDD04DF0C}" type="datetimeFigureOut">
              <a:rPr lang="en-US" smtClean="0"/>
              <a:pPr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1A07-9DE3-E340-98FA-EB472C55B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77907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B09BE-71F9-6843-86FA-7EFEDD04DF0C}" type="datetimeFigureOut">
              <a:rPr lang="en-US" smtClean="0"/>
              <a:pPr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1A07-9DE3-E340-98FA-EB472C55B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569691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B09BE-71F9-6843-86FA-7EFEDD04DF0C}" type="datetimeFigureOut">
              <a:rPr lang="en-US" smtClean="0"/>
              <a:pPr/>
              <a:t>4/17/2014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1A07-9DE3-E340-98FA-EB472C55B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40647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B09BE-71F9-6843-86FA-7EFEDD04DF0C}" type="datetimeFigureOut">
              <a:rPr lang="en-US" smtClean="0"/>
              <a:pPr/>
              <a:t>4/17/2014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1A07-9DE3-E340-98FA-EB472C55B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47757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B09BE-71F9-6843-86FA-7EFEDD04DF0C}" type="datetimeFigureOut">
              <a:rPr lang="en-US" smtClean="0"/>
              <a:pPr/>
              <a:t>4/17/2014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1A07-9DE3-E340-98FA-EB472C55B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89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B09BE-71F9-6843-86FA-7EFEDD04DF0C}" type="datetimeFigureOut">
              <a:rPr lang="en-US" smtClean="0"/>
              <a:pPr/>
              <a:t>4/17/2014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1A07-9DE3-E340-98FA-EB472C55B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170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B09BE-71F9-6843-86FA-7EFEDD04DF0C}" type="datetimeFigureOut">
              <a:rPr lang="en-US" smtClean="0"/>
              <a:pPr/>
              <a:t>4/17/2014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1A07-9DE3-E340-98FA-EB472C55B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97483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B09BE-71F9-6843-86FA-7EFEDD04DF0C}" type="datetimeFigureOut">
              <a:rPr lang="en-US" smtClean="0"/>
              <a:pPr/>
              <a:t>4/17/2014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1A07-9DE3-E340-98FA-EB472C55B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52801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B09BE-71F9-6843-86FA-7EFEDD04DF0C}" type="datetimeFigureOut">
              <a:rPr lang="en-US" smtClean="0"/>
              <a:pPr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21A07-9DE3-E340-98FA-EB472C55B3B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Logo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496" y="6093296"/>
            <a:ext cx="720080" cy="720080"/>
          </a:xfrm>
          <a:prstGeom prst="rect">
            <a:avLst/>
          </a:prstGeom>
        </p:spPr>
      </p:pic>
      <p:pic>
        <p:nvPicPr>
          <p:cNvPr id="8" name="Picture 7" descr="TRF logo.jp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24000" y="5660060"/>
            <a:ext cx="720000" cy="1197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13637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Browallia New"/>
          <a:ea typeface="+mj-ea"/>
          <a:cs typeface="Browallia New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Browallia New"/>
          <a:ea typeface="+mn-ea"/>
          <a:cs typeface="Browallia New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Browallia New"/>
          <a:ea typeface="+mn-ea"/>
          <a:cs typeface="Browallia New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Browallia New"/>
          <a:ea typeface="+mn-ea"/>
          <a:cs typeface="Browallia New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Browallia New"/>
          <a:ea typeface="+mn-ea"/>
          <a:cs typeface="Browallia New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Browallia New"/>
          <a:ea typeface="+mn-ea"/>
          <a:cs typeface="Browallia New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b="1" dirty="0"/>
              <a:t>อดีต ปัจจุบัน และอนาคต ทีวีดิจิตอล</a:t>
            </a:r>
            <a:r>
              <a:rPr lang="th-TH" b="1" dirty="0" smtClean="0"/>
              <a:t>ไทย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th-TH" dirty="0" smtClean="0"/>
              <a:t>พรเทพ เบญญาอภิกุล และ วรพจน์ วงศ์กิจรุ่งเรือง</a:t>
            </a:r>
          </a:p>
          <a:p>
            <a:r>
              <a:rPr lang="th-TH" dirty="0" smtClean="0"/>
              <a:t>โครงการติดตามนโยบายสื่อและโทรคมนาคม</a:t>
            </a:r>
          </a:p>
          <a:p>
            <a:r>
              <a:rPr lang="th-TH" sz="2400" dirty="0" smtClean="0"/>
              <a:t>โครงการวิจัยภายใต้การสนับสนุนจาก สำนักงานกองทุนสนับสนุนการวิจัย (สกว.)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8358067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ผลกระทบของการจัดลำดับการประมูลก่อนหลัง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สู้</a:t>
            </a:r>
            <a:r>
              <a:rPr lang="th-TH" dirty="0"/>
              <a:t>ราคาในหมวดที่กำลังประมูลหรือไม่โดยที่ไม่รู้ราคาของหมวดรายการที่ยังไม่ได้ประมูล </a:t>
            </a:r>
            <a:endParaRPr lang="en-US" dirty="0" smtClean="0"/>
          </a:p>
          <a:p>
            <a:pPr lvl="1"/>
            <a:r>
              <a:rPr lang="th-TH" dirty="0" smtClean="0"/>
              <a:t>ตัดสิน</a:t>
            </a:r>
            <a:r>
              <a:rPr lang="th-TH" dirty="0"/>
              <a:t>ใจโดยไม่อาจย้อนกลับ</a:t>
            </a:r>
            <a:r>
              <a:rPr lang="th-TH" dirty="0" smtClean="0"/>
              <a:t>ได้</a:t>
            </a:r>
            <a:endParaRPr lang="en-US" dirty="0"/>
          </a:p>
          <a:p>
            <a:pPr lvl="1"/>
            <a:r>
              <a:rPr lang="th-TH" dirty="0" smtClean="0"/>
              <a:t>ไม่</a:t>
            </a:r>
            <a:r>
              <a:rPr lang="th-TH" dirty="0"/>
              <a:t>ได้ใช้ประโยชน์ของข้อมูลราคาของการประมูลที่จะเกิดขึ้นภาย</a:t>
            </a:r>
            <a:r>
              <a:rPr lang="th-TH" dirty="0" smtClean="0"/>
              <a:t>หลัง</a:t>
            </a:r>
            <a:endParaRPr lang="en-US" dirty="0" smtClean="0"/>
          </a:p>
          <a:p>
            <a:pPr lvl="1"/>
            <a:r>
              <a:rPr lang="th-TH" dirty="0" smtClean="0"/>
              <a:t>ประมูล</a:t>
            </a:r>
            <a:r>
              <a:rPr lang="th-TH" dirty="0"/>
              <a:t>ในลำดับแรกจะเสียเปรียบกลุ่มผู้เข้าร่วมประมูลในหมวดรายการลำดับท้าย ๆ ที่ได้เรียนรู้ข้อมูลราคาที่มากกว่า</a:t>
            </a:r>
            <a:endParaRPr lang="en-US" dirty="0" smtClean="0"/>
          </a:p>
          <a:p>
            <a:pPr lvl="1"/>
            <a:endParaRPr lang="th-TH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77860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ผลกระทบของการจัดลำดับการประมูลก่อนหลัง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/>
              <a:t>จำกัดความสามารถในการทดแทนกัน (</a:t>
            </a:r>
            <a:r>
              <a:rPr lang="en-US" dirty="0"/>
              <a:t>substitutability) </a:t>
            </a:r>
            <a:r>
              <a:rPr lang="th-TH" dirty="0" smtClean="0"/>
              <a:t>ของช่องรายการ</a:t>
            </a:r>
          </a:p>
          <a:p>
            <a:pPr lvl="1"/>
            <a:r>
              <a:rPr lang="th-TH" dirty="0" smtClean="0"/>
              <a:t>ประมูล </a:t>
            </a:r>
            <a:r>
              <a:rPr lang="en-US" dirty="0"/>
              <a:t>HD</a:t>
            </a:r>
            <a:r>
              <a:rPr lang="th-TH" dirty="0"/>
              <a:t> </a:t>
            </a:r>
            <a:r>
              <a:rPr lang="th-TH" dirty="0" smtClean="0"/>
              <a:t>ก่อน </a:t>
            </a:r>
            <a:r>
              <a:rPr lang="en-US" dirty="0" smtClean="0"/>
              <a:t>SD</a:t>
            </a:r>
            <a:r>
              <a:rPr lang="th-TH" dirty="0"/>
              <a:t> </a:t>
            </a:r>
            <a:r>
              <a:rPr lang="th-TH" dirty="0" smtClean="0"/>
              <a:t>ผู้</a:t>
            </a:r>
            <a:r>
              <a:rPr lang="th-TH" dirty="0"/>
              <a:t>ประมูลสามารถเลือกทดแทน</a:t>
            </a:r>
            <a:r>
              <a:rPr lang="th-TH" dirty="0" smtClean="0"/>
              <a:t>ช่อง</a:t>
            </a:r>
            <a:r>
              <a:rPr lang="en-US" dirty="0" smtClean="0"/>
              <a:t>HD</a:t>
            </a:r>
            <a:r>
              <a:rPr lang="th-TH" dirty="0" smtClean="0"/>
              <a:t> </a:t>
            </a:r>
            <a:r>
              <a:rPr lang="th-TH" dirty="0"/>
              <a:t>ด้วยช่องรายการทั่วไปแบบ </a:t>
            </a:r>
            <a:r>
              <a:rPr lang="en-US" dirty="0"/>
              <a:t>SD </a:t>
            </a:r>
            <a:r>
              <a:rPr lang="th-TH" dirty="0"/>
              <a:t>เมื่อรู้สึกว่าราคาของช่องทั่วไป </a:t>
            </a:r>
            <a:r>
              <a:rPr lang="en-US" dirty="0"/>
              <a:t>HD </a:t>
            </a:r>
            <a:r>
              <a:rPr lang="th-TH" dirty="0"/>
              <a:t>มีค่าสูงเกิน</a:t>
            </a:r>
            <a:r>
              <a:rPr lang="th-TH" dirty="0" smtClean="0"/>
              <a:t>ไป</a:t>
            </a:r>
          </a:p>
          <a:p>
            <a:pPr lvl="1"/>
            <a:r>
              <a:rPr lang="th-TH" dirty="0" smtClean="0"/>
              <a:t>แต่ถ้าราคา </a:t>
            </a:r>
            <a:r>
              <a:rPr lang="en-US" dirty="0" smtClean="0"/>
              <a:t>SD </a:t>
            </a:r>
            <a:r>
              <a:rPr lang="th-TH" dirty="0" smtClean="0"/>
              <a:t>สูงขึ้น กลับไปเลือก </a:t>
            </a:r>
            <a:r>
              <a:rPr lang="en-US" dirty="0" smtClean="0"/>
              <a:t>HD </a:t>
            </a:r>
            <a:r>
              <a:rPr lang="th-TH" dirty="0" smtClean="0"/>
              <a:t>ไม่ได้</a:t>
            </a:r>
          </a:p>
          <a:p>
            <a:pPr lvl="1"/>
            <a:r>
              <a:rPr lang="th-TH" dirty="0" smtClean="0"/>
              <a:t>สูญเสียประสิทธิภาพ </a:t>
            </a:r>
          </a:p>
        </p:txBody>
      </p:sp>
    </p:spTree>
    <p:extLst>
      <p:ext uri="{BB962C8B-B14F-4D97-AF65-F5344CB8AC3E}">
        <p14:creationId xmlns:p14="http://schemas.microsoft.com/office/powerpoint/2010/main" xmlns="" val="3033147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ผลกระทบของการจัดลำดับการประมูลก่อนหลัง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มี</a:t>
            </a:r>
            <a:r>
              <a:rPr lang="th-TH" dirty="0"/>
              <a:t>แรงจูงใจในการเสนอราคาที่ไม่จริงจังในหมวดที่ตนเองไม่ได้ต้องการอย่างแท้จริง </a:t>
            </a:r>
            <a:endParaRPr lang="th-TH" dirty="0" smtClean="0"/>
          </a:p>
          <a:p>
            <a:pPr lvl="1"/>
            <a:r>
              <a:rPr lang="th-TH" dirty="0" smtClean="0"/>
              <a:t>เพื่อ</a:t>
            </a:r>
            <a:r>
              <a:rPr lang="th-TH" dirty="0"/>
              <a:t>ผลักราคาชนะการประมูลให้สูง</a:t>
            </a:r>
            <a:r>
              <a:rPr lang="th-TH" dirty="0" smtClean="0"/>
              <a:t>ขึ้น</a:t>
            </a:r>
          </a:p>
          <a:p>
            <a:pPr lvl="1"/>
            <a:r>
              <a:rPr lang="th-TH" dirty="0" smtClean="0"/>
              <a:t>ลดการแข่งขันในหมวดอื่น ๆ</a:t>
            </a:r>
          </a:p>
          <a:p>
            <a:pPr lvl="1"/>
            <a:r>
              <a:rPr lang="th-TH" dirty="0" smtClean="0"/>
              <a:t> </a:t>
            </a:r>
            <a:r>
              <a:rPr lang="th-TH" dirty="0"/>
              <a:t>โดยหมวดช่องรายการที่จะได้รับผลกระทบคือหมวดที่มีการประมูลก่อน และเป็นหมวดรายการที่ถือว่าเป็นสินค้าทดแทนกับหมวดที่จะประมูลถัดไป เช่นระหว่างหมวดช่องรายการทั่วไป </a:t>
            </a:r>
            <a:r>
              <a:rPr lang="en-US" dirty="0"/>
              <a:t>HD </a:t>
            </a:r>
            <a:r>
              <a:rPr lang="th-TH" dirty="0"/>
              <a:t>และหมวดช่องรายการทั่วไป </a:t>
            </a:r>
            <a:r>
              <a:rPr lang="en-US" dirty="0"/>
              <a:t>SD </a:t>
            </a:r>
            <a:r>
              <a:rPr lang="th-TH" dirty="0" smtClean="0"/>
              <a:t>เป็นต้น</a:t>
            </a:r>
          </a:p>
          <a:p>
            <a:r>
              <a:rPr lang="th-TH" dirty="0" smtClean="0"/>
              <a:t>ผู้ประมูลจัดแพคเกจช่องรายการที่ต้องการถือครองได้ยาก</a:t>
            </a:r>
          </a:p>
        </p:txBody>
      </p:sp>
    </p:spTree>
    <p:extLst>
      <p:ext uri="{BB962C8B-B14F-4D97-AF65-F5344CB8AC3E}">
        <p14:creationId xmlns:p14="http://schemas.microsoft.com/office/powerpoint/2010/main" xmlns="" val="1397884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b="1" dirty="0"/>
              <a:t>หลักเกณฑ Must Carry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ช่องรายการได้รับสถานะ </a:t>
            </a:r>
            <a:r>
              <a:rPr lang="en-US" dirty="0" smtClean="0"/>
              <a:t>must carry </a:t>
            </a:r>
            <a:endParaRPr lang="th-TH" dirty="0" smtClean="0"/>
          </a:p>
          <a:p>
            <a:r>
              <a:rPr lang="th-TH" dirty="0" smtClean="0"/>
              <a:t>ผู้ประกอบการ </a:t>
            </a:r>
            <a:r>
              <a:rPr lang="en-US" dirty="0" smtClean="0"/>
              <a:t>platform </a:t>
            </a:r>
            <a:r>
              <a:rPr lang="th-TH" dirty="0" smtClean="0"/>
              <a:t>เช่น เคเบิ้ล ดาวเทียม มีภาระที่ต้องถ่ายทอด</a:t>
            </a:r>
          </a:p>
          <a:p>
            <a:r>
              <a:rPr lang="th-TH" dirty="0" smtClean="0"/>
              <a:t>เป็นการแทรกแซงโดย กสทช. วัตถุประสงค์</a:t>
            </a:r>
            <a:r>
              <a:rPr lang="th-TH" dirty="0"/>
              <a:t>เพื่อให้ประชากรได้รับชมรายการฟรีทีวีที่ทำหน้าที่ให้บริการสาธารณะ</a:t>
            </a:r>
            <a:r>
              <a:rPr lang="th-TH" dirty="0" smtClean="0"/>
              <a:t>อย่าง</a:t>
            </a:r>
            <a:r>
              <a:rPr lang="th-TH" dirty="0"/>
              <a:t>ทั่วถึง (</a:t>
            </a:r>
            <a:r>
              <a:rPr lang="en-US" dirty="0"/>
              <a:t>universal service</a:t>
            </a:r>
            <a:r>
              <a:rPr lang="en-US" dirty="0" smtClean="0"/>
              <a:t>)</a:t>
            </a:r>
            <a:endParaRPr lang="th-TH" dirty="0" smtClean="0"/>
          </a:p>
          <a:p>
            <a:r>
              <a:rPr lang="th-TH" dirty="0"/>
              <a:t>ควรคำนึงถึง ความเหมาะสม (</a:t>
            </a:r>
            <a:r>
              <a:rPr lang="en-US" dirty="0"/>
              <a:t>reasonableness) </a:t>
            </a:r>
            <a:r>
              <a:rPr lang="th-TH" dirty="0"/>
              <a:t>และความเป็นสัดเป็นส่วน (</a:t>
            </a:r>
            <a:r>
              <a:rPr lang="en-US" dirty="0"/>
              <a:t>proportionality) </a:t>
            </a:r>
            <a:r>
              <a:rPr lang="th-TH" dirty="0"/>
              <a:t>ของการบังคับ</a:t>
            </a:r>
            <a:r>
              <a:rPr lang="th-TH" dirty="0" smtClean="0"/>
              <a:t>เกณฑ์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56226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b="1" dirty="0"/>
              <a:t>หลักเกณฑ Must Carry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ช่องรายการได้รับสถานะ </a:t>
            </a:r>
            <a:r>
              <a:rPr lang="en-US" dirty="0" smtClean="0"/>
              <a:t>must carry </a:t>
            </a:r>
            <a:endParaRPr lang="th-TH" dirty="0" smtClean="0"/>
          </a:p>
          <a:p>
            <a:r>
              <a:rPr lang="th-TH" dirty="0" smtClean="0"/>
              <a:t>ผู้ประกอบการ </a:t>
            </a:r>
            <a:r>
              <a:rPr lang="en-US" dirty="0" smtClean="0"/>
              <a:t>platform </a:t>
            </a:r>
            <a:r>
              <a:rPr lang="th-TH" dirty="0" smtClean="0"/>
              <a:t>เช่น เคเบิ้ล ดาวเทียม มีภาระที่ต้องถ่ายทอด</a:t>
            </a:r>
          </a:p>
          <a:p>
            <a:r>
              <a:rPr lang="th-TH" dirty="0" smtClean="0"/>
              <a:t>เป็นการแทรกแซงโดย กสทช. วัตถุประสงค์</a:t>
            </a:r>
            <a:r>
              <a:rPr lang="th-TH" dirty="0"/>
              <a:t>เพื่อให้ประชากรได้รับชมรายการฟรีทีวีที่ทำหน้าที่ให้บริการสาธารณะ</a:t>
            </a:r>
            <a:r>
              <a:rPr lang="th-TH" dirty="0" smtClean="0"/>
              <a:t>อย่าง</a:t>
            </a:r>
            <a:r>
              <a:rPr lang="th-TH" dirty="0"/>
              <a:t>ทั่วถึง (</a:t>
            </a:r>
            <a:r>
              <a:rPr lang="en-US" dirty="0"/>
              <a:t>universal service</a:t>
            </a:r>
            <a:r>
              <a:rPr lang="en-US" dirty="0" smtClean="0"/>
              <a:t>)</a:t>
            </a:r>
            <a:endParaRPr lang="th-TH" dirty="0" smtClean="0"/>
          </a:p>
          <a:p>
            <a:r>
              <a:rPr lang="th-TH" dirty="0"/>
              <a:t>ควรคำนึงถึง ความเหมาะสม (</a:t>
            </a:r>
            <a:r>
              <a:rPr lang="en-US" dirty="0"/>
              <a:t>reasonableness) </a:t>
            </a:r>
            <a:r>
              <a:rPr lang="th-TH" dirty="0"/>
              <a:t>และความเป็นสัดเป็นส่วน (</a:t>
            </a:r>
            <a:r>
              <a:rPr lang="en-US" dirty="0"/>
              <a:t>proportionality) </a:t>
            </a:r>
            <a:r>
              <a:rPr lang="th-TH" dirty="0"/>
              <a:t>ของการบังคับ</a:t>
            </a:r>
            <a:r>
              <a:rPr lang="th-TH" dirty="0" smtClean="0"/>
              <a:t>เกณฑ์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43456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b="1" dirty="0"/>
              <a:t>หลักเกณฑ Must Carry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ไม่</a:t>
            </a:r>
            <a:r>
              <a:rPr lang="th-TH" dirty="0"/>
              <a:t>จำเป็นที่จะต้องบังคับให้ผู้ประกอบการโทรทัศน์ทุกรายต้องมีภาระ </a:t>
            </a:r>
            <a:r>
              <a:rPr lang="en-US" dirty="0"/>
              <a:t>must carry</a:t>
            </a:r>
            <a:r>
              <a:rPr lang="th-TH" dirty="0"/>
              <a:t> </a:t>
            </a:r>
            <a:endParaRPr lang="en-US" dirty="0" smtClean="0"/>
          </a:p>
          <a:p>
            <a:r>
              <a:rPr lang="th-TH" dirty="0" smtClean="0"/>
              <a:t>ผู้</a:t>
            </a:r>
            <a:r>
              <a:rPr lang="th-TH" dirty="0"/>
              <a:t>ประกอบการรายเล็กที่ครอบคลุมพื้นที่และประชากรในสัดส่วนน้อยและมีข้อจำกัดทางเทคโนโลยี</a:t>
            </a:r>
            <a:r>
              <a:rPr lang="en-US" dirty="0"/>
              <a:t> </a:t>
            </a:r>
            <a:r>
              <a:rPr lang="th-TH" dirty="0" smtClean="0"/>
              <a:t>มีต้นทุนในการ </a:t>
            </a:r>
            <a:r>
              <a:rPr lang="en-US" dirty="0" smtClean="0"/>
              <a:t>carry </a:t>
            </a:r>
            <a:r>
              <a:rPr lang="th-TH" dirty="0" smtClean="0"/>
              <a:t>หลายช่อง แต่ผลได้ต่อสังคมค่อนข้างน้อย</a:t>
            </a:r>
          </a:p>
          <a:p>
            <a:r>
              <a:rPr lang="th-TH" dirty="0" smtClean="0"/>
              <a:t>กสทช. อาจพิจารณายกเว้นกับ </a:t>
            </a:r>
            <a:r>
              <a:rPr lang="en-US" dirty="0" smtClean="0"/>
              <a:t>platform </a:t>
            </a:r>
            <a:r>
              <a:rPr lang="th-TH" dirty="0" smtClean="0"/>
              <a:t>ท้องถิ่นที่ครอบคลุมประชากรในระดับน้อย และมี </a:t>
            </a:r>
            <a:r>
              <a:rPr lang="en-US" dirty="0" smtClean="0"/>
              <a:t>platform </a:t>
            </a:r>
            <a:r>
              <a:rPr lang="th-TH" dirty="0" smtClean="0"/>
              <a:t>อื่นทำหน้าที่ </a:t>
            </a:r>
            <a:r>
              <a:rPr lang="en-US" dirty="0" smtClean="0"/>
              <a:t>carry </a:t>
            </a:r>
            <a:r>
              <a:rPr lang="th-TH" dirty="0" smtClean="0"/>
              <a:t>อยู่แล้ว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190946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b="1" dirty="0"/>
              <a:t>หลักเกณฑ Must Carry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สถานะ </a:t>
            </a:r>
            <a:r>
              <a:rPr lang="en-US" dirty="0" smtClean="0"/>
              <a:t>must carry </a:t>
            </a:r>
            <a:r>
              <a:rPr lang="th-TH" dirty="0" smtClean="0"/>
              <a:t>ขึ้นกับ </a:t>
            </a:r>
            <a:r>
              <a:rPr lang="th-TH" dirty="0"/>
              <a:t>หน้าที่ให้บริการสาธารณะ (</a:t>
            </a:r>
            <a:r>
              <a:rPr lang="en-US" dirty="0"/>
              <a:t>public service obligation) </a:t>
            </a:r>
            <a:endParaRPr lang="th-TH" dirty="0" smtClean="0"/>
          </a:p>
          <a:p>
            <a:r>
              <a:rPr lang="th-TH" dirty="0" smtClean="0"/>
              <a:t>ควรจัดลำดับความสำคัญของช่องที่ได้รับสถานะนี้ และทบทวนเสมอ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42326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/>
              <a:t>มาตรการสนับสนุนการเปลี่ยนผาน: การแจกคูปอง </a:t>
            </a:r>
            <a:br>
              <a:rPr lang="th-TH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/>
              <a:t>มาตรการแจกคูปอง กสทช.</a:t>
            </a:r>
          </a:p>
          <a:p>
            <a:r>
              <a:rPr lang="th-TH" dirty="0" smtClean="0"/>
              <a:t>แจกคูปอง </a:t>
            </a:r>
            <a:r>
              <a:rPr lang="en-US" dirty="0" smtClean="0"/>
              <a:t>22 </a:t>
            </a:r>
            <a:r>
              <a:rPr lang="th-TH" dirty="0" smtClean="0"/>
              <a:t>ล้านครัวเรือน เพื่อเป็นส่วนลดอุปกรณ์รับสัญญาณ</a:t>
            </a:r>
          </a:p>
          <a:p>
            <a:r>
              <a:rPr lang="th-TH" dirty="0" smtClean="0"/>
              <a:t>ทุกครัวเรือนได้รับโดยอัตโนมัติ เดือน มิถุนายน</a:t>
            </a:r>
          </a:p>
          <a:p>
            <a:r>
              <a:rPr lang="th-TH" dirty="0" smtClean="0"/>
              <a:t>คูปองมูลค่า </a:t>
            </a:r>
            <a:r>
              <a:rPr lang="en-US" dirty="0" smtClean="0"/>
              <a:t>1200 </a:t>
            </a:r>
            <a:r>
              <a:rPr lang="th-TH" dirty="0" smtClean="0"/>
              <a:t>บาท (เพิ่มจาก </a:t>
            </a:r>
            <a:r>
              <a:rPr lang="en-US" dirty="0" smtClean="0"/>
              <a:t>690 </a:t>
            </a:r>
            <a:r>
              <a:rPr lang="th-TH" dirty="0" smtClean="0"/>
              <a:t>บาท)</a:t>
            </a:r>
          </a:p>
          <a:p>
            <a:r>
              <a:rPr lang="th-TH" dirty="0" smtClean="0"/>
              <a:t>คาดการณ์ต้นทุนที่ใช้ประมาณ </a:t>
            </a:r>
            <a:r>
              <a:rPr lang="en-US" dirty="0" smtClean="0"/>
              <a:t>27,480 </a:t>
            </a:r>
            <a:r>
              <a:rPr lang="th-TH" dirty="0"/>
              <a:t>ล้าน</a:t>
            </a:r>
            <a:r>
              <a:rPr lang="th-TH" dirty="0" smtClean="0"/>
              <a:t>บาท (ไม่รวมงบดำเนินการ)</a:t>
            </a:r>
          </a:p>
          <a:p>
            <a:r>
              <a:rPr lang="th-TH" dirty="0"/>
              <a:t>มาตรการอุดหนุนการเปลี่ยนผ่านเป็นเรื่องปกติที่หลายประเทศทำ แต่มีรายละเอียดแตกต่างไป</a:t>
            </a:r>
          </a:p>
          <a:p>
            <a:endParaRPr lang="th-TH" dirty="0" smtClean="0"/>
          </a:p>
          <a:p>
            <a:pPr marL="0" indent="0">
              <a:buNone/>
            </a:pPr>
            <a:endParaRPr lang="th-TH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92285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ประเด็นที่ กสทช. ควรพิจารณา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h-TH" b="1" dirty="0"/>
              <a:t>ความพร้อมเชิงโครงสร้าง </a:t>
            </a:r>
            <a:endParaRPr lang="th-TH" b="1" dirty="0" smtClean="0"/>
          </a:p>
          <a:p>
            <a:pPr marL="514350" indent="-514350">
              <a:buFont typeface="+mj-lt"/>
              <a:buAutoNum type="arabicPeriod"/>
            </a:pPr>
            <a:r>
              <a:rPr lang="th-TH" b="1" dirty="0"/>
              <a:t>จังหวะเวลา และ กลุ่มเป้าหมายของนโยบาย </a:t>
            </a:r>
            <a:endParaRPr lang="th-TH" b="1" dirty="0" smtClean="0"/>
          </a:p>
          <a:p>
            <a:pPr marL="514350" indent="-514350">
              <a:buFont typeface="+mj-lt"/>
              <a:buAutoNum type="arabicPeriod"/>
            </a:pPr>
            <a:r>
              <a:rPr lang="th-TH" b="1" dirty="0"/>
              <a:t>ผลการอุดหนุนต่อการแข่งขัน </a:t>
            </a:r>
            <a:endParaRPr lang="th-TH" b="1" dirty="0" smtClean="0"/>
          </a:p>
          <a:p>
            <a:pPr marL="514350" indent="-514350">
              <a:buFont typeface="+mj-lt"/>
              <a:buAutoNum type="arabicPeriod"/>
            </a:pPr>
            <a:r>
              <a:rPr lang="th-TH" b="1" dirty="0"/>
              <a:t>เกณฑ์การวัดผลที่ชัดเจน มาตรการป้องกันการทุจริต กลยุทธ์การเปลี่ยนผ่านอื่น ๆ ที่ใช้ประกอบ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911860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ความพร้อมเชิงโครงสร้าง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ผล</a:t>
            </a:r>
            <a:r>
              <a:rPr lang="th-TH" dirty="0" smtClean="0"/>
              <a:t>ลัพท์ขึ้นกับ</a:t>
            </a:r>
            <a:r>
              <a:rPr lang="th-TH" dirty="0"/>
              <a:t>โครงสร้าง </a:t>
            </a:r>
            <a:r>
              <a:rPr lang="th-TH" dirty="0" smtClean="0"/>
              <a:t>การ</a:t>
            </a:r>
            <a:r>
              <a:rPr lang="th-TH" dirty="0"/>
              <a:t>ประสานงานที่ดีระหว่างผู้เกี่ยวข้องแต่ละฝ่าย </a:t>
            </a:r>
          </a:p>
          <a:p>
            <a:pPr lvl="1"/>
            <a:r>
              <a:rPr lang="th-TH" dirty="0" smtClean="0"/>
              <a:t>ผู้</a:t>
            </a:r>
            <a:r>
              <a:rPr lang="th-TH" dirty="0"/>
              <a:t>ผลิตอุปกรณ์ </a:t>
            </a:r>
            <a:endParaRPr lang="th-TH" dirty="0" smtClean="0"/>
          </a:p>
          <a:p>
            <a:pPr lvl="1"/>
            <a:r>
              <a:rPr lang="th-TH" dirty="0" smtClean="0"/>
              <a:t>ตัวแทนจำหน่าย</a:t>
            </a:r>
          </a:p>
          <a:p>
            <a:pPr lvl="1"/>
            <a:r>
              <a:rPr lang="th-TH" dirty="0" smtClean="0"/>
              <a:t>หน่วย</a:t>
            </a:r>
            <a:r>
              <a:rPr lang="th-TH" dirty="0"/>
              <a:t>งานที่รับผิดชอบการ</a:t>
            </a:r>
            <a:r>
              <a:rPr lang="th-TH" dirty="0" smtClean="0"/>
              <a:t>ผลิตและแจกจ่ายคูปอง </a:t>
            </a:r>
            <a:endParaRPr lang="th-TH" dirty="0"/>
          </a:p>
          <a:p>
            <a:pPr lvl="1"/>
            <a:r>
              <a:rPr lang="th-TH" dirty="0" smtClean="0"/>
              <a:t>ระบบ</a:t>
            </a:r>
            <a:r>
              <a:rPr lang="th-TH" dirty="0"/>
              <a:t>ชำระเงินของคูปอง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69010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ประเด็นการเสวนา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th-TH" b="1" dirty="0"/>
              <a:t>การประมูลคลื่นความถี่โทร</a:t>
            </a:r>
            <a:r>
              <a:rPr lang="th-TH" b="1" dirty="0" smtClean="0"/>
              <a:t>ทัศน์ดิจิตอล</a:t>
            </a:r>
            <a:r>
              <a:rPr lang="th-TH" b="1" dirty="0"/>
              <a:t>ประเภทธุรกิจ </a:t>
            </a:r>
            <a:endParaRPr lang="th-TH" dirty="0"/>
          </a:p>
          <a:p>
            <a:pPr marL="514350" indent="-514350">
              <a:buFont typeface="+mj-lt"/>
              <a:buAutoNum type="arabicPeriod"/>
            </a:pPr>
            <a:r>
              <a:rPr lang="th-TH" b="1" dirty="0"/>
              <a:t>หลักเกณฑ Must Carry </a:t>
            </a:r>
            <a:endParaRPr lang="th-TH" b="1" dirty="0" smtClean="0"/>
          </a:p>
          <a:p>
            <a:pPr marL="514350" indent="-514350">
              <a:buFont typeface="+mj-lt"/>
              <a:buAutoNum type="arabicPeriod"/>
            </a:pPr>
            <a:r>
              <a:rPr lang="th-TH" b="1" dirty="0" smtClean="0"/>
              <a:t>มาตรการสนับสนุนการเปลี่ยนผาน: การแจกคูปอง </a:t>
            </a:r>
          </a:p>
          <a:p>
            <a:pPr marL="514350" indent="-514350">
              <a:buFont typeface="+mj-lt"/>
              <a:buAutoNum type="arabicPeriod"/>
            </a:pPr>
            <a:r>
              <a:rPr lang="th-TH" b="1" dirty="0" smtClean="0"/>
              <a:t>การประชาสัมพันธใหการเปลี่ยนผานไปสูทีวีในระบบดิจิตอลเป็นไปอย่างราบรื่น</a:t>
            </a:r>
          </a:p>
          <a:p>
            <a:pPr marL="514350" indent="-514350">
              <a:buFont typeface="+mj-lt"/>
              <a:buAutoNum type="arabicPeriod"/>
            </a:pPr>
            <a:r>
              <a:rPr lang="th-TH" b="1" dirty="0" smtClean="0"/>
              <a:t>การกํากับดูแลเนื้อหา </a:t>
            </a:r>
          </a:p>
          <a:p>
            <a:pPr marL="514350" indent="-514350">
              <a:buFont typeface="+mj-lt"/>
              <a:buAutoNum type="arabicPeriod"/>
            </a:pPr>
            <a:r>
              <a:rPr lang="th-TH" b="1" dirty="0"/>
              <a:t>การสํารวจความนิยมในการรับชมโทรทัศน </a:t>
            </a:r>
            <a:endParaRPr lang="th-TH" dirty="0"/>
          </a:p>
          <a:p>
            <a:pPr marL="514350" indent="-514350">
              <a:buFont typeface="+mj-lt"/>
              <a:buAutoNum type="arabicPeriod"/>
            </a:pPr>
            <a:endParaRPr lang="th-TH" b="1" dirty="0" smtClean="0"/>
          </a:p>
          <a:p>
            <a:pPr marL="514350" indent="-514350">
              <a:buFont typeface="+mj-lt"/>
              <a:buAutoNum type="arabicPeriod"/>
            </a:pPr>
            <a:endParaRPr lang="th-TH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492547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9600"/>
            <a:ext cx="9144000" cy="5615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437498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จังหวะเวลา และ กลุ่มเป้าหมายของนโยบาย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dirty="0"/>
              <a:t>การอุดหนุนแบบ</a:t>
            </a:r>
            <a:r>
              <a:rPr lang="th-TH" dirty="0" smtClean="0"/>
              <a:t>ครอบคลุม</a:t>
            </a:r>
            <a:r>
              <a:rPr lang="en-US" dirty="0" smtClean="0"/>
              <a:t> </a:t>
            </a:r>
          </a:p>
          <a:p>
            <a:pPr lvl="1"/>
            <a:r>
              <a:rPr lang="th-TH" dirty="0" smtClean="0"/>
              <a:t>ข้อดี</a:t>
            </a:r>
            <a:r>
              <a:rPr lang="en-US" dirty="0" smtClean="0"/>
              <a:t>:</a:t>
            </a:r>
            <a:r>
              <a:rPr lang="th-TH" dirty="0" smtClean="0"/>
              <a:t> เปลี่ยนผ่านได้</a:t>
            </a:r>
            <a:r>
              <a:rPr lang="th-TH" dirty="0"/>
              <a:t>อย่างรวดเร็วถ้ามีการบริหารโครงการอย่างมี</a:t>
            </a:r>
            <a:r>
              <a:rPr lang="th-TH" dirty="0" smtClean="0"/>
              <a:t>ประสิทธิภาพ</a:t>
            </a:r>
            <a:endParaRPr lang="en-US" dirty="0" smtClean="0"/>
          </a:p>
          <a:p>
            <a:pPr lvl="1"/>
            <a:r>
              <a:rPr lang="th-TH" dirty="0" smtClean="0"/>
              <a:t>ข้อดี</a:t>
            </a:r>
            <a:r>
              <a:rPr lang="en-US" dirty="0" smtClean="0"/>
              <a:t>: </a:t>
            </a:r>
            <a:r>
              <a:rPr lang="th-TH" dirty="0" smtClean="0"/>
              <a:t>สามารถ</a:t>
            </a:r>
            <a:r>
              <a:rPr lang="th-TH" dirty="0"/>
              <a:t>สร้างความรับรู้เกี่ยวกับการเปลี่ยนผ่านได้อย่างกว้างขวาง </a:t>
            </a:r>
            <a:endParaRPr lang="en-US" dirty="0" smtClean="0"/>
          </a:p>
          <a:p>
            <a:pPr lvl="1"/>
            <a:r>
              <a:rPr lang="th-TH" dirty="0" smtClean="0"/>
              <a:t>ข้อเสีย</a:t>
            </a:r>
            <a:r>
              <a:rPr lang="en-US" dirty="0" smtClean="0"/>
              <a:t>: </a:t>
            </a:r>
            <a:r>
              <a:rPr lang="th-TH" dirty="0" smtClean="0"/>
              <a:t>ค่า</a:t>
            </a:r>
            <a:r>
              <a:rPr lang="th-TH" dirty="0"/>
              <a:t>ใช้จ่ายสูง และมีความซับซ้อนในการบริหารจัดการ </a:t>
            </a:r>
            <a:endParaRPr lang="en-US" dirty="0" smtClean="0"/>
          </a:p>
          <a:p>
            <a:r>
              <a:rPr lang="th-TH" dirty="0" smtClean="0"/>
              <a:t>การ</a:t>
            </a:r>
            <a:r>
              <a:rPr lang="th-TH" dirty="0"/>
              <a:t>แจก</a:t>
            </a:r>
            <a:r>
              <a:rPr lang="th-TH" dirty="0" smtClean="0"/>
              <a:t>คูปองโดย</a:t>
            </a:r>
            <a:r>
              <a:rPr lang="th-TH" dirty="0"/>
              <a:t>ไม่มีมาตรการคัดกรองเงื่อนไขด้านความจำเป็น ตั้งแต่ในช่วงเริ่มต้นของการเปลี่ยนผ่าน อาจจะทำให้ กสทช. ต้องใช้งบประมาณมากกว่าที่ควรจะเป็น </a:t>
            </a:r>
            <a:endParaRPr lang="en-US" dirty="0" smtClean="0"/>
          </a:p>
          <a:p>
            <a:r>
              <a:rPr lang="th-TH" dirty="0" smtClean="0"/>
              <a:t>ทางเลือกอื่น</a:t>
            </a:r>
            <a:r>
              <a:rPr lang="en-US" dirty="0" smtClean="0"/>
              <a:t>: </a:t>
            </a:r>
            <a:r>
              <a:rPr lang="th-TH" dirty="0" smtClean="0"/>
              <a:t>รอ</a:t>
            </a:r>
            <a:r>
              <a:rPr lang="th-TH" dirty="0"/>
              <a:t>ให้ผู้บริโภค</a:t>
            </a:r>
            <a:r>
              <a:rPr lang="th-TH" dirty="0" smtClean="0"/>
              <a:t>ที่พร้อมเปลี่ยน</a:t>
            </a:r>
            <a:r>
              <a:rPr lang="th-TH" dirty="0"/>
              <a:t>ผ่านด้วยตนเอ</a:t>
            </a:r>
            <a:r>
              <a:rPr lang="th-TH" dirty="0" smtClean="0"/>
              <a:t>งก่อนและสนับสนุน</a:t>
            </a:r>
            <a:r>
              <a:rPr lang="th-TH" dirty="0"/>
              <a:t>ครัวเรือนที่มีต้องการความช่วยเหลือ (ทั้งด้านการเงิน และทางเทคนิค) ในช่วงก่อนการหยุดออกอากาศสัญญาณอะนาล็อก (</a:t>
            </a:r>
            <a:r>
              <a:rPr lang="en-US" dirty="0"/>
              <a:t>Analog Switch-Off) 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069567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ออสเตรเลีย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มาตรการ </a:t>
            </a:r>
            <a:r>
              <a:rPr lang="en-US" dirty="0"/>
              <a:t>Household Assistance Scheme </a:t>
            </a:r>
            <a:endParaRPr lang="th-TH" dirty="0"/>
          </a:p>
          <a:p>
            <a:r>
              <a:rPr lang="th-TH" dirty="0" smtClean="0"/>
              <a:t>อุดหนุน</a:t>
            </a:r>
            <a:r>
              <a:rPr lang="th-TH" dirty="0"/>
              <a:t>อุปกรณ์และความช่วยเหลือทางเทคนิค ในช่วง </a:t>
            </a:r>
            <a:r>
              <a:rPr lang="en-US" dirty="0"/>
              <a:t>6 </a:t>
            </a:r>
            <a:r>
              <a:rPr lang="th-TH" dirty="0"/>
              <a:t>เดือนก่อนจนถึง </a:t>
            </a:r>
            <a:r>
              <a:rPr lang="en-US" dirty="0"/>
              <a:t>1 </a:t>
            </a:r>
            <a:r>
              <a:rPr lang="th-TH" dirty="0"/>
              <a:t>เดือนหลังการหยุดออกอากาศสัญญาณอะนาล็อก </a:t>
            </a:r>
            <a:endParaRPr lang="th-TH" dirty="0" smtClean="0"/>
          </a:p>
          <a:p>
            <a:r>
              <a:rPr lang="th-TH" dirty="0" smtClean="0"/>
              <a:t>เฉพาะกลุ่ม</a:t>
            </a:r>
            <a:r>
              <a:rPr lang="th-TH" dirty="0"/>
              <a:t>คนสูงอายุที่รับบำนาญ ผู้พิการ ทหารผ่านศึก </a:t>
            </a:r>
          </a:p>
          <a:p>
            <a:r>
              <a:rPr lang="th-TH" dirty="0" smtClean="0"/>
              <a:t>ประมาณ </a:t>
            </a:r>
            <a:r>
              <a:rPr lang="en-US" dirty="0"/>
              <a:t>81,000 </a:t>
            </a:r>
            <a:r>
              <a:rPr lang="th-TH" dirty="0"/>
              <a:t>ครัว</a:t>
            </a:r>
            <a:r>
              <a:rPr lang="th-TH" dirty="0" smtClean="0"/>
              <a:t>เรือน</a:t>
            </a:r>
          </a:p>
          <a:p>
            <a:r>
              <a:rPr lang="th-TH" dirty="0" smtClean="0"/>
              <a:t>งบ</a:t>
            </a:r>
            <a:r>
              <a:rPr lang="th-TH" dirty="0"/>
              <a:t>ประมาณ </a:t>
            </a:r>
            <a:r>
              <a:rPr lang="en-US" dirty="0"/>
              <a:t>309 </a:t>
            </a:r>
            <a:r>
              <a:rPr lang="th-TH" dirty="0"/>
              <a:t>ล้านดอลลาร์ออสเตรเลีย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526309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อังกฤษ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th-TH" dirty="0" smtClean="0"/>
              <a:t>เปลี่ยน</a:t>
            </a:r>
            <a:r>
              <a:rPr lang="th-TH" dirty="0"/>
              <a:t>ผ่านเป็นช่วงคล้ายกับ</a:t>
            </a:r>
            <a:r>
              <a:rPr lang="th-TH" dirty="0" smtClean="0"/>
              <a:t>ไทย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th-TH" dirty="0" smtClean="0"/>
              <a:t>มาตรการ </a:t>
            </a:r>
            <a:r>
              <a:rPr lang="nl-NL" dirty="0" err="1" smtClean="0"/>
              <a:t>Switchover</a:t>
            </a:r>
            <a:r>
              <a:rPr lang="nl-NL" dirty="0" smtClean="0"/>
              <a:t> </a:t>
            </a:r>
            <a:r>
              <a:rPr lang="nl-NL" dirty="0"/>
              <a:t>Help </a:t>
            </a:r>
            <a:r>
              <a:rPr lang="nl-NL" dirty="0" err="1"/>
              <a:t>Scheme</a:t>
            </a:r>
            <a:r>
              <a:rPr lang="nl-NL" dirty="0"/>
              <a:t> </a:t>
            </a:r>
            <a:endParaRPr lang="th-TH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th-TH" dirty="0" smtClean="0"/>
              <a:t>ช่วย</a:t>
            </a:r>
            <a:r>
              <a:rPr lang="th-TH" dirty="0"/>
              <a:t>เหลือการจัดหาและติดตั้งอุปกรณ์ให้กับกลุ่มประชากรสูงอายุ (</a:t>
            </a:r>
            <a:r>
              <a:rPr lang="en-US" dirty="0"/>
              <a:t>75 </a:t>
            </a:r>
            <a:r>
              <a:rPr lang="th-TH" dirty="0"/>
              <a:t>ปี ขึ้นไป) และผู้</a:t>
            </a:r>
            <a:r>
              <a:rPr lang="th-TH" dirty="0" smtClean="0"/>
              <a:t>พิการ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th-TH" dirty="0" smtClean="0"/>
              <a:t>ค่า</a:t>
            </a:r>
            <a:r>
              <a:rPr lang="th-TH" dirty="0"/>
              <a:t>ใช้จ่าย </a:t>
            </a:r>
            <a:r>
              <a:rPr lang="en-US" dirty="0"/>
              <a:t>40 </a:t>
            </a:r>
            <a:r>
              <a:rPr lang="th-TH" dirty="0"/>
              <a:t>ปอนด์ </a:t>
            </a:r>
            <a:r>
              <a:rPr lang="th-TH" dirty="0" smtClean="0"/>
              <a:t>ยกเว้น</a:t>
            </a:r>
            <a:r>
              <a:rPr lang="th-TH" dirty="0"/>
              <a:t>สำหรับครัวเรือนที่มีรายได้น้อยที่ได้รับเงินช่วยเหลือจากรัฐ หรือเป็นผู้ตกงาน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th-TH" dirty="0" smtClean="0"/>
              <a:t>ประมาณ </a:t>
            </a:r>
            <a:r>
              <a:rPr lang="en-US" dirty="0"/>
              <a:t>7</a:t>
            </a:r>
            <a:r>
              <a:rPr lang="th-TH" dirty="0"/>
              <a:t> ล้านครัวเรือน และใช้งบประมาณ </a:t>
            </a:r>
            <a:r>
              <a:rPr lang="en-US" dirty="0"/>
              <a:t>600 </a:t>
            </a:r>
            <a:r>
              <a:rPr lang="th-TH" dirty="0"/>
              <a:t>ล้านปอนด์ 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05683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สหรัฐอเมริกา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dirty="0"/>
              <a:t>การเปลี่ยนผ่านทำพร้อมกันทั้งประเทศ </a:t>
            </a:r>
          </a:p>
          <a:p>
            <a:r>
              <a:rPr lang="th-TH" dirty="0" smtClean="0"/>
              <a:t>ทุก</a:t>
            </a:r>
            <a:r>
              <a:rPr lang="th-TH" dirty="0"/>
              <a:t>ครัวเรือนมีสิทธิได้รับ</a:t>
            </a:r>
            <a:r>
              <a:rPr lang="th-TH" dirty="0" smtClean="0"/>
              <a:t>คูปองไม่เกิน </a:t>
            </a:r>
            <a:r>
              <a:rPr lang="en-US" dirty="0" smtClean="0"/>
              <a:t>2</a:t>
            </a:r>
            <a:r>
              <a:rPr lang="th-TH" dirty="0" smtClean="0"/>
              <a:t> ใบ (</a:t>
            </a:r>
            <a:r>
              <a:rPr lang="en-US" dirty="0"/>
              <a:t>114 </a:t>
            </a:r>
            <a:r>
              <a:rPr lang="th-TH" dirty="0"/>
              <a:t>ล้านครัว</a:t>
            </a:r>
            <a:r>
              <a:rPr lang="th-TH" dirty="0" smtClean="0"/>
              <a:t>เรือน หรือ คูปอง </a:t>
            </a:r>
            <a:r>
              <a:rPr lang="en-US" dirty="0" smtClean="0"/>
              <a:t>228 </a:t>
            </a:r>
            <a:r>
              <a:rPr lang="th-TH" dirty="0" smtClean="0"/>
              <a:t>ล้านใบ</a:t>
            </a:r>
            <a:r>
              <a:rPr lang="en-US" dirty="0" smtClean="0"/>
              <a:t>)</a:t>
            </a:r>
            <a:endParaRPr lang="th-TH" dirty="0" smtClean="0"/>
          </a:p>
          <a:p>
            <a:r>
              <a:rPr lang="th-TH" dirty="0" smtClean="0"/>
              <a:t>เริ่มแจกคูปองประมาณ</a:t>
            </a:r>
            <a:r>
              <a:rPr lang="th-TH" dirty="0"/>
              <a:t>หนึ่งปีครึ่งก่อนการหยุดส่งสัญญาณอะนาล็อก </a:t>
            </a:r>
            <a:endParaRPr lang="en-US" dirty="0" smtClean="0"/>
          </a:p>
          <a:p>
            <a:r>
              <a:rPr lang="th-TH" b="1" i="1" u="sng" dirty="0" smtClean="0"/>
              <a:t>ไม่แจกโดยอัตโนมัติ</a:t>
            </a:r>
            <a:r>
              <a:rPr lang="th-TH" dirty="0" smtClean="0"/>
              <a:t> ต้องส่งใบคำขอคูปอง คูปองมีอายุ </a:t>
            </a:r>
            <a:r>
              <a:rPr lang="en-US" dirty="0" smtClean="0"/>
              <a:t>90 </a:t>
            </a:r>
            <a:r>
              <a:rPr lang="th-TH" dirty="0" smtClean="0"/>
              <a:t>วัน</a:t>
            </a:r>
          </a:p>
          <a:p>
            <a:r>
              <a:rPr lang="th-TH" dirty="0" smtClean="0"/>
              <a:t> </a:t>
            </a:r>
            <a:r>
              <a:rPr lang="en-US" dirty="0" smtClean="0"/>
              <a:t>34.7 </a:t>
            </a:r>
            <a:r>
              <a:rPr lang="th-TH" dirty="0"/>
              <a:t>ล้านครัวเรือน </a:t>
            </a:r>
            <a:r>
              <a:rPr lang="th-TH" dirty="0" smtClean="0"/>
              <a:t>(</a:t>
            </a:r>
            <a:r>
              <a:rPr lang="en-US" dirty="0" smtClean="0"/>
              <a:t>30.4%)</a:t>
            </a:r>
            <a:r>
              <a:rPr lang="en-US" dirty="0"/>
              <a:t> </a:t>
            </a:r>
            <a:r>
              <a:rPr lang="th-TH" dirty="0" smtClean="0"/>
              <a:t>สมัคร</a:t>
            </a:r>
            <a:r>
              <a:rPr lang="th-TH" dirty="0"/>
              <a:t>ขอรับคูปอง </a:t>
            </a:r>
            <a:r>
              <a:rPr lang="th-TH" dirty="0" smtClean="0"/>
              <a:t>(แจกคูปอง </a:t>
            </a:r>
            <a:r>
              <a:rPr lang="en-US" dirty="0" smtClean="0"/>
              <a:t>64 </a:t>
            </a:r>
            <a:r>
              <a:rPr lang="th-TH" dirty="0" smtClean="0"/>
              <a:t>ล้านใบ)</a:t>
            </a:r>
          </a:p>
          <a:p>
            <a:r>
              <a:rPr lang="th-TH" dirty="0"/>
              <a:t>ร้อยละ </a:t>
            </a:r>
            <a:r>
              <a:rPr lang="en-US" dirty="0"/>
              <a:t>54.4 </a:t>
            </a:r>
            <a:r>
              <a:rPr lang="th-TH" dirty="0"/>
              <a:t>ของคูปองที่แจก (ประมาณ </a:t>
            </a:r>
            <a:r>
              <a:rPr lang="en-US" dirty="0"/>
              <a:t>35 </a:t>
            </a:r>
            <a:r>
              <a:rPr lang="th-TH" dirty="0"/>
              <a:t>ล้านใบ) ถูกนำไป</a:t>
            </a:r>
            <a:r>
              <a:rPr lang="th-TH" dirty="0" smtClean="0"/>
              <a:t>ใช้จริง</a:t>
            </a:r>
          </a:p>
          <a:p>
            <a:r>
              <a:rPr lang="th-TH" dirty="0"/>
              <a:t>คิดเป็นมูลค่า </a:t>
            </a:r>
            <a:r>
              <a:rPr lang="en-US" dirty="0"/>
              <a:t>1400 </a:t>
            </a:r>
            <a:r>
              <a:rPr lang="th-TH" dirty="0"/>
              <a:t>ล้านดอลลาร์ และใช้งบ</a:t>
            </a:r>
            <a:r>
              <a:rPr lang="th-TH" dirty="0" smtClean="0"/>
              <a:t>ประมาณบริหาร</a:t>
            </a:r>
            <a:r>
              <a:rPr lang="th-TH" dirty="0"/>
              <a:t>โครงการประมาณ </a:t>
            </a:r>
            <a:r>
              <a:rPr lang="en-US" dirty="0"/>
              <a:t>160 </a:t>
            </a:r>
            <a:r>
              <a:rPr lang="th-TH" dirty="0"/>
              <a:t>ล้านดอลลาร์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458788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ประเทศอื่น ๆ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i="1" dirty="0"/>
              <a:t>ญี่ปุ่น </a:t>
            </a:r>
            <a:r>
              <a:rPr lang="th-TH" dirty="0"/>
              <a:t>มีมาตรการอุดหนุนกล่องรับสัญญาณให้กับครัวเรือนรายได้น้อยจำนวน </a:t>
            </a:r>
            <a:r>
              <a:rPr lang="en-US" dirty="0"/>
              <a:t>2.6</a:t>
            </a:r>
            <a:r>
              <a:rPr lang="th-TH" dirty="0"/>
              <a:t> ล้านครัว</a:t>
            </a:r>
            <a:r>
              <a:rPr lang="th-TH" dirty="0" smtClean="0"/>
              <a:t>เรือน</a:t>
            </a:r>
          </a:p>
          <a:p>
            <a:r>
              <a:rPr lang="th-TH" b="1" i="1" dirty="0"/>
              <a:t>เกาหลีใต้ </a:t>
            </a:r>
            <a:r>
              <a:rPr lang="th-TH" dirty="0"/>
              <a:t>ที่ใช้งบประมาณ </a:t>
            </a:r>
            <a:r>
              <a:rPr lang="en-US" dirty="0"/>
              <a:t>60.8 </a:t>
            </a:r>
            <a:r>
              <a:rPr lang="th-TH" dirty="0"/>
              <a:t>พันล้านวอน (</a:t>
            </a:r>
            <a:r>
              <a:rPr lang="en-US" dirty="0"/>
              <a:t>57 </a:t>
            </a:r>
            <a:r>
              <a:rPr lang="th-TH" dirty="0"/>
              <a:t>ล้านเหรียญสหรัฐ) เพื่ออุดหนุนกล่องรับสัญญาณให้กับครัวเรือนรายได้น้อยประมาณ </a:t>
            </a:r>
            <a:r>
              <a:rPr lang="en-US" dirty="0"/>
              <a:t>100,000 </a:t>
            </a:r>
            <a:r>
              <a:rPr lang="th-TH" dirty="0"/>
              <a:t>ครัวเรือน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524885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ผลการอุดหนุนต่อการแข่งขัน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/>
              <a:t>คูปองทำให้ผู้บริโภคนั้นมีความอ่อนไหวต่อราคาน้อยลง </a:t>
            </a:r>
            <a:endParaRPr lang="en-US" dirty="0" smtClean="0"/>
          </a:p>
          <a:p>
            <a:r>
              <a:rPr lang="th-TH" dirty="0"/>
              <a:t>ผู้ขายจะไม่มีแรงจูงใจที่จะลดราคาขายกล่องรับสัญญาณให้ต่ำ</a:t>
            </a:r>
            <a:r>
              <a:rPr lang="th-TH" dirty="0" smtClean="0"/>
              <a:t>กว่ามูลค่าคูปอง</a:t>
            </a:r>
          </a:p>
          <a:p>
            <a:r>
              <a:rPr lang="th-TH" dirty="0"/>
              <a:t>นโยบายการแจกคูปองจึงเหมือนเป็นการตั้งราคาขั้นต่ำของกล่องรับสัญญาณ </a:t>
            </a:r>
            <a:endParaRPr lang="th-TH" dirty="0" smtClean="0"/>
          </a:p>
          <a:p>
            <a:r>
              <a:rPr lang="th-TH" dirty="0"/>
              <a:t>ไม่ได้หมายความว่านโยบายดังกล่าวสร้างความเสียหายเสมอไป </a:t>
            </a:r>
            <a:endParaRPr lang="th-TH" dirty="0" smtClean="0"/>
          </a:p>
          <a:p>
            <a:r>
              <a:rPr lang="th-TH" dirty="0" smtClean="0"/>
              <a:t>ผลก</a:t>
            </a:r>
            <a:r>
              <a:rPr lang="th-TH" dirty="0"/>
              <a:t>ระทบในทางลบถือเป็นต้นทุนที่ กสทช. ต้องชั่งน้ำหนักกับ</a:t>
            </a:r>
            <a:r>
              <a:rPr lang="th-TH" dirty="0" smtClean="0"/>
              <a:t>ประโยชน์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95382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/>
              <a:t>เกณฑ์การวัดผลที่ชัดเจน มาตรการป้องกันการทุจริต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/>
              <a:t>ปัจจัยสำคัญที่ส่งผลต่อความ</a:t>
            </a:r>
            <a:r>
              <a:rPr lang="th-TH" dirty="0" smtClean="0"/>
              <a:t>สำเร็จ</a:t>
            </a:r>
          </a:p>
          <a:p>
            <a:pPr lvl="1"/>
            <a:r>
              <a:rPr lang="th-TH" dirty="0" smtClean="0"/>
              <a:t>แผนการ</a:t>
            </a:r>
            <a:r>
              <a:rPr lang="th-TH" dirty="0"/>
              <a:t>ดำเนินการที่เป็นระบบ </a:t>
            </a:r>
            <a:endParaRPr lang="th-TH" dirty="0" smtClean="0"/>
          </a:p>
          <a:p>
            <a:pPr lvl="1"/>
            <a:r>
              <a:rPr lang="th-TH" dirty="0" smtClean="0"/>
              <a:t>บทบาทการ</a:t>
            </a:r>
            <a:r>
              <a:rPr lang="th-TH" dirty="0"/>
              <a:t>เป็น</a:t>
            </a:r>
            <a:r>
              <a:rPr lang="th-TH" dirty="0" smtClean="0"/>
              <a:t>ตัวกลางระหว่าง</a:t>
            </a:r>
            <a:r>
              <a:rPr lang="th-TH" dirty="0"/>
              <a:t>ผู้</a:t>
            </a:r>
            <a:r>
              <a:rPr lang="th-TH" dirty="0" smtClean="0"/>
              <a:t>เกี่ยวข้อง ของ กสทช. ให้</a:t>
            </a:r>
            <a:r>
              <a:rPr lang="th-TH" dirty="0"/>
              <a:t>สอดคล้องและราบรื่น </a:t>
            </a:r>
            <a:endParaRPr lang="th-TH" dirty="0" smtClean="0"/>
          </a:p>
          <a:p>
            <a:pPr lvl="1"/>
            <a:r>
              <a:rPr lang="th-TH" dirty="0" smtClean="0"/>
              <a:t>การ</a:t>
            </a:r>
            <a:r>
              <a:rPr lang="th-TH" dirty="0"/>
              <a:t>วางแผนการเปลี่ยนผ่า</a:t>
            </a:r>
            <a:r>
              <a:rPr lang="th-TH" dirty="0" smtClean="0"/>
              <a:t>นที่ชัดเจน </a:t>
            </a:r>
          </a:p>
          <a:p>
            <a:pPr lvl="1"/>
            <a:r>
              <a:rPr lang="th-TH" dirty="0" smtClean="0"/>
              <a:t>หลัก</a:t>
            </a:r>
            <a:r>
              <a:rPr lang="th-TH" dirty="0"/>
              <a:t>เกณฑ์การขอ</a:t>
            </a:r>
            <a:r>
              <a:rPr lang="en-US" dirty="0"/>
              <a:t>-</a:t>
            </a:r>
            <a:r>
              <a:rPr lang="th-TH" dirty="0"/>
              <a:t>แจกคูปอง การคัดเลือกและการอบรมผู้ขาย แผนการสื่อสารที่มีประสิทธิภาพในการสร้างความตระหนักรู้ของผู้บริโภค </a:t>
            </a:r>
            <a:endParaRPr lang="th-TH" dirty="0" smtClean="0"/>
          </a:p>
          <a:p>
            <a:pPr lvl="1"/>
            <a:r>
              <a:rPr lang="th-TH" dirty="0" smtClean="0"/>
              <a:t>เกณฑ์</a:t>
            </a:r>
            <a:r>
              <a:rPr lang="th-TH" dirty="0"/>
              <a:t>วัดผลที่ชัดเจน มีความยืดหยุ่น เป็นไปด้วยความโปร่งใส 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12586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สรุปข้อเสนอแนะ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th-TH" dirty="0"/>
              <a:t>กสทช. ควรจะชั่งน้ำหนักระหว่างการช่วยเหลือแบบ</a:t>
            </a:r>
            <a:r>
              <a:rPr lang="th-TH" dirty="0" smtClean="0"/>
              <a:t>ครอบคลุมกับการช่วย</a:t>
            </a:r>
            <a:r>
              <a:rPr lang="th-TH" dirty="0"/>
              <a:t>เหลือเฉพาะครัวเรือนที่ต้องการได้รับความช่วยเหลือ </a:t>
            </a:r>
            <a:r>
              <a:rPr lang="th-TH" dirty="0" smtClean="0"/>
              <a:t>ควร</a:t>
            </a:r>
            <a:r>
              <a:rPr lang="th-TH" dirty="0"/>
              <a:t>ให้ผู้บริโภคที่ไม่ต้องการความช่วยเหลือได้ทำการเปลี่ยนผ่านด้วยตนเอง</a:t>
            </a:r>
            <a:r>
              <a:rPr lang="th-TH" dirty="0" smtClean="0"/>
              <a:t>ก่อน</a:t>
            </a:r>
          </a:p>
          <a:p>
            <a:pPr marL="514350" indent="-514350">
              <a:buFont typeface="+mj-lt"/>
              <a:buAutoNum type="arabicPeriod"/>
            </a:pPr>
            <a:r>
              <a:rPr lang="th-TH" dirty="0" smtClean="0"/>
              <a:t>กสทช</a:t>
            </a:r>
            <a:r>
              <a:rPr lang="th-TH" dirty="0"/>
              <a:t>. ต้องวางเงื่อนไขของครัวเรือนที่มีสิทธิได้รับคูปองให้ชัดเจน </a:t>
            </a:r>
            <a:r>
              <a:rPr lang="th-TH" dirty="0" smtClean="0"/>
              <a:t>พิจารณา</a:t>
            </a:r>
            <a:r>
              <a:rPr lang="th-TH" dirty="0"/>
              <a:t>ใช้ระบบการสมัครขอคูปอง แทนการให้โดยอัตโนมัติ </a:t>
            </a:r>
            <a:endParaRPr lang="th-TH" dirty="0" smtClean="0"/>
          </a:p>
          <a:p>
            <a:pPr marL="514350" indent="-514350">
              <a:buFont typeface="+mj-lt"/>
              <a:buAutoNum type="arabicPeriod"/>
            </a:pPr>
            <a:r>
              <a:rPr lang="th-TH" dirty="0" smtClean="0"/>
              <a:t>วางแผน</a:t>
            </a:r>
            <a:r>
              <a:rPr lang="th-TH" dirty="0"/>
              <a:t>ปฏิบัติการที่ชัดเจน เช่น การวางแผนการคัดเลือกและการอบรบตัวแทนจำหน่ายล่วงหน้าก่อนการแจก</a:t>
            </a:r>
            <a:r>
              <a:rPr lang="th-TH" dirty="0" smtClean="0"/>
              <a:t>คูปอง ระบบ</a:t>
            </a:r>
            <a:r>
              <a:rPr lang="th-TH" dirty="0"/>
              <a:t>บันทึกข้อมูลสำหรับตรวจสอบที่ง่าย </a:t>
            </a:r>
            <a:r>
              <a:rPr lang="th-TH" dirty="0" smtClean="0"/>
              <a:t>วาง</a:t>
            </a:r>
            <a:r>
              <a:rPr lang="th-TH" dirty="0"/>
              <a:t>กำหนดระยะเวลาแจกคูปอง การใช้คูปอง รวมถึงระบบการชำระ</a:t>
            </a:r>
            <a:r>
              <a:rPr lang="th-TH" dirty="0" smtClean="0"/>
              <a:t>เงิน</a:t>
            </a:r>
            <a:endParaRPr lang="th-TH" dirty="0"/>
          </a:p>
          <a:p>
            <a:pPr marL="514350" indent="-514350">
              <a:buFont typeface="+mj-lt"/>
              <a:buAutoNum type="arabicPeriod"/>
            </a:pPr>
            <a:r>
              <a:rPr lang="th-TH" dirty="0" smtClean="0"/>
              <a:t>กำหนด</a:t>
            </a:r>
            <a:r>
              <a:rPr lang="th-TH" dirty="0"/>
              <a:t>มูลค่าของคูปองอย่างรอบคอบ </a:t>
            </a:r>
            <a:r>
              <a:rPr lang="th-TH" dirty="0" smtClean="0"/>
              <a:t>เพราะมีผลต่อการแข่งขัน</a:t>
            </a:r>
          </a:p>
          <a:p>
            <a:pPr marL="514350" indent="-514350">
              <a:buFont typeface="+mj-lt"/>
              <a:buAutoNum type="arabicPeriod"/>
            </a:pPr>
            <a:r>
              <a:rPr lang="th-TH" dirty="0" smtClean="0"/>
              <a:t>มี</a:t>
            </a:r>
            <a:r>
              <a:rPr lang="th-TH" dirty="0"/>
              <a:t>เกณฑ์วัดผลการดำเนินงานและมาตรการป้องกันการทุจริตที่ชัดเจนและโปร่งใส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588088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/>
              <a:t>การประมูลคลื่นความถี่โทรทัศน์ดิจิตอลประเภทธุรกิจ </a:t>
            </a:r>
            <a:r>
              <a:rPr lang="th-TH" dirty="0"/>
              <a:t/>
            </a:r>
            <a:br>
              <a:rPr lang="th-TH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11578"/>
          </a:xfrm>
        </p:spPr>
        <p:txBody>
          <a:bodyPr>
            <a:normAutofit/>
          </a:bodyPr>
          <a:lstStyle/>
          <a:p>
            <a:r>
              <a:rPr lang="th-TH" dirty="0" smtClean="0"/>
              <a:t>สรุปการประมูล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1900" y="2561164"/>
            <a:ext cx="6667500" cy="241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082999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/>
              <a:t>การประมูลคลื่นความถี่โทรทัศน์ดิจิตอลประเภทธุรกิจ </a:t>
            </a:r>
            <a:r>
              <a:rPr lang="th-TH" dirty="0"/>
              <a:t/>
            </a:r>
            <a:br>
              <a:rPr lang="th-TH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559800" cy="911578"/>
          </a:xfrm>
        </p:spPr>
        <p:txBody>
          <a:bodyPr>
            <a:normAutofit fontScale="92500"/>
          </a:bodyPr>
          <a:lstStyle/>
          <a:p>
            <a:r>
              <a:rPr lang="th-TH" dirty="0"/>
              <a:t>ราคาประมูลสูงสุด ต่ำสุด และรายรับรวมจำแนกตามหมวด (หน่วยล้านบาท)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80735"/>
            <a:ext cx="9144000" cy="3232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82413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รูปแบบการประมูล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ประมูล</a:t>
            </a:r>
            <a:r>
              <a:rPr lang="th-TH" dirty="0"/>
              <a:t>ใบอนุญาตทีละหมวดเป็นลำดับ </a:t>
            </a:r>
            <a:endParaRPr lang="th-TH" dirty="0" smtClean="0"/>
          </a:p>
          <a:p>
            <a:r>
              <a:rPr lang="th-TH" dirty="0" smtClean="0"/>
              <a:t>ระยะ</a:t>
            </a:r>
            <a:r>
              <a:rPr lang="th-TH" dirty="0"/>
              <a:t>เวลาการประมูลแต่ละหมวดไว้ </a:t>
            </a:r>
            <a:r>
              <a:rPr lang="en-US" dirty="0"/>
              <a:t>60 </a:t>
            </a:r>
            <a:r>
              <a:rPr lang="th-TH" dirty="0"/>
              <a:t>นาที </a:t>
            </a:r>
            <a:r>
              <a:rPr lang="th-TH" dirty="0" smtClean="0"/>
              <a:t>สามารถ</a:t>
            </a:r>
            <a:r>
              <a:rPr lang="th-TH" dirty="0"/>
              <a:t>เสนอราคาประมูลเพิ่มตามขั้นราคาได้ไม่จำกัดจำนวนครั้ง </a:t>
            </a:r>
            <a:endParaRPr lang="th-TH" dirty="0" smtClean="0"/>
          </a:p>
          <a:p>
            <a:r>
              <a:rPr lang="th-TH" dirty="0" smtClean="0"/>
              <a:t>หาก</a:t>
            </a:r>
            <a:r>
              <a:rPr lang="th-TH" dirty="0"/>
              <a:t>เมื่อครบกำหนดเวลา</a:t>
            </a:r>
            <a:r>
              <a:rPr lang="th-TH" dirty="0" smtClean="0"/>
              <a:t>แล้วผู้</a:t>
            </a:r>
            <a:r>
              <a:rPr lang="th-TH" dirty="0"/>
              <a:t>มีสิทธิชนะมากกว่าจำนวนใบอนุญาตจะทำการขยายเวลาประมูลอีก </a:t>
            </a:r>
            <a:r>
              <a:rPr lang="en-US" dirty="0"/>
              <a:t>5 </a:t>
            </a:r>
            <a:r>
              <a:rPr lang="th-TH" dirty="0"/>
              <a:t>นาที </a:t>
            </a:r>
            <a:endParaRPr lang="th-TH" dirty="0" smtClean="0"/>
          </a:p>
          <a:p>
            <a:r>
              <a:rPr lang="th-TH" dirty="0" smtClean="0"/>
              <a:t>หลัง</a:t>
            </a:r>
            <a:r>
              <a:rPr lang="th-TH" dirty="0"/>
              <a:t>จากขยายเวลาแล้วยังมีอุปสงค์ส่วนเกินอยู่ จะทำการตัดสินผู้</a:t>
            </a:r>
            <a:r>
              <a:rPr lang="th-TH" dirty="0" smtClean="0"/>
              <a:t>ชนะด้วยการจับฉลาก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53678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ผลการประมูล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ผู้ประกอบการให้เข้า</a:t>
            </a:r>
            <a:r>
              <a:rPr lang="th-TH" dirty="0" smtClean="0"/>
              <a:t>ร่วมจำนวน</a:t>
            </a:r>
            <a:r>
              <a:rPr lang="th-TH" dirty="0"/>
              <a:t>มาก </a:t>
            </a:r>
          </a:p>
          <a:p>
            <a:r>
              <a:rPr lang="th-TH" dirty="0" smtClean="0"/>
              <a:t>การแข่งขันเข้ม</a:t>
            </a:r>
            <a:r>
              <a:rPr lang="th-TH" dirty="0"/>
              <a:t>ข้น </a:t>
            </a:r>
            <a:r>
              <a:rPr lang="th-TH" dirty="0" smtClean="0"/>
              <a:t>ราคาสูง</a:t>
            </a:r>
            <a:r>
              <a:rPr lang="th-TH" dirty="0"/>
              <a:t>ขึ้นกว่าราคาตั้งต้นเป็นอย่าง</a:t>
            </a:r>
            <a:r>
              <a:rPr lang="th-TH" dirty="0" smtClean="0"/>
              <a:t>มาก</a:t>
            </a:r>
          </a:p>
          <a:p>
            <a:r>
              <a:rPr lang="th-TH" dirty="0" smtClean="0"/>
              <a:t>รายรับรวม </a:t>
            </a:r>
            <a:r>
              <a:rPr lang="en-US" dirty="0"/>
              <a:t>50,862 </a:t>
            </a:r>
            <a:r>
              <a:rPr lang="th-TH" dirty="0"/>
              <a:t>ล้าน</a:t>
            </a:r>
            <a:r>
              <a:rPr lang="th-TH" dirty="0" smtClean="0"/>
              <a:t>บาท</a:t>
            </a:r>
          </a:p>
          <a:p>
            <a:pPr marL="0" indent="0">
              <a:buNone/>
            </a:pPr>
            <a:r>
              <a:rPr lang="th-TH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850921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วิเคราะห์ผล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รูปแบบการประมูลอย่างเป็นพลวัตร </a:t>
            </a:r>
            <a:r>
              <a:rPr lang="th-TH" dirty="0" smtClean="0"/>
              <a:t>ช่วย</a:t>
            </a:r>
            <a:r>
              <a:rPr lang="th-TH" dirty="0"/>
              <a:t>ให้เกิดกระบวนการค้นพบราคา (</a:t>
            </a:r>
            <a:r>
              <a:rPr lang="en-US" dirty="0"/>
              <a:t>price discovery)</a:t>
            </a:r>
            <a:r>
              <a:rPr lang="th-TH" dirty="0"/>
              <a:t> </a:t>
            </a:r>
            <a:endParaRPr lang="th-TH" dirty="0" smtClean="0"/>
          </a:p>
          <a:p>
            <a:pPr lvl="1"/>
            <a:r>
              <a:rPr lang="th-TH" dirty="0" smtClean="0"/>
              <a:t>โดย</a:t>
            </a:r>
            <a:r>
              <a:rPr lang="th-TH" dirty="0"/>
              <a:t>ผู้เข้า</a:t>
            </a:r>
            <a:r>
              <a:rPr lang="th-TH" dirty="0" smtClean="0"/>
              <a:t>ประมูลเรียน</a:t>
            </a:r>
            <a:r>
              <a:rPr lang="th-TH" dirty="0"/>
              <a:t>รู้ข้อมูลเกี่ยวกับราคาและมูลค่าที่ผู้ประกอบการรายอื่นให้กับคลื่น</a:t>
            </a:r>
            <a:r>
              <a:rPr lang="th-TH" dirty="0" smtClean="0"/>
              <a:t>ความถี่</a:t>
            </a:r>
          </a:p>
          <a:p>
            <a:pPr lvl="1"/>
            <a:r>
              <a:rPr lang="th-TH" dirty="0" smtClean="0"/>
              <a:t>ลด</a:t>
            </a:r>
            <a:r>
              <a:rPr lang="th-TH" dirty="0"/>
              <a:t>ความไม่แน่นอนของมูลค่าคาดการณ์ของ</a:t>
            </a:r>
            <a:r>
              <a:rPr lang="th-TH" dirty="0" smtClean="0"/>
              <a:t>คลื่น</a:t>
            </a:r>
          </a:p>
          <a:p>
            <a:pPr lvl="1"/>
            <a:r>
              <a:rPr lang="th-TH" dirty="0" smtClean="0"/>
              <a:t>ส่งเสริมประสิทธิภาพ</a:t>
            </a:r>
          </a:p>
          <a:p>
            <a:r>
              <a:rPr lang="th-TH" dirty="0"/>
              <a:t>กำหนด</a:t>
            </a:r>
            <a:r>
              <a:rPr lang="th-TH" dirty="0" smtClean="0"/>
              <a:t>เวลา </a:t>
            </a:r>
            <a:r>
              <a:rPr lang="en-US" dirty="0" smtClean="0"/>
              <a:t>60 </a:t>
            </a:r>
            <a:r>
              <a:rPr lang="th-TH" dirty="0"/>
              <a:t>นาที </a:t>
            </a:r>
            <a:r>
              <a:rPr lang="th-TH" dirty="0" smtClean="0"/>
              <a:t>แต่ไม่กำหนดจำนวนครั้งเสนอราคา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59965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วิเคราะห์ผล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กำหนดเวลา </a:t>
            </a:r>
            <a:r>
              <a:rPr lang="en-US" dirty="0" smtClean="0"/>
              <a:t>60 </a:t>
            </a:r>
            <a:r>
              <a:rPr lang="th-TH" dirty="0"/>
              <a:t>นาที </a:t>
            </a:r>
            <a:r>
              <a:rPr lang="th-TH" dirty="0" smtClean="0"/>
              <a:t>แต่ไม่กำหนดจำนวนครั้งเสนอราคา</a:t>
            </a:r>
          </a:p>
          <a:p>
            <a:pPr lvl="1"/>
            <a:r>
              <a:rPr lang="th-TH" dirty="0" smtClean="0"/>
              <a:t>ไม่มี </a:t>
            </a:r>
            <a:r>
              <a:rPr lang="en-US" dirty="0" smtClean="0"/>
              <a:t>activity rule: </a:t>
            </a:r>
            <a:r>
              <a:rPr lang="th-TH" dirty="0" smtClean="0"/>
              <a:t>ระหว่าง </a:t>
            </a:r>
            <a:r>
              <a:rPr lang="en-US" dirty="0" smtClean="0"/>
              <a:t>60 </a:t>
            </a:r>
            <a:r>
              <a:rPr lang="th-TH" dirty="0" smtClean="0"/>
              <a:t>นาที เสนอราคากี่ครั้ง หรือไม่เสนอก็ได้ (กำหนดแค่ต้องเสนอตอนแรกครั้งเดียว)</a:t>
            </a:r>
          </a:p>
          <a:p>
            <a:pPr lvl="1"/>
            <a:r>
              <a:rPr lang="th-TH" dirty="0" smtClean="0"/>
              <a:t>สร้างแรงจูงใจ ไม่เสนอราคาช่วงกลาง พยายามเกาะกลุ่ม ทุ่มเสนอราคาช่วงปลาย เสี่ยงต่อความไม่มีประสิทธิภาพ</a:t>
            </a:r>
          </a:p>
          <a:p>
            <a:pPr lvl="1"/>
            <a:r>
              <a:rPr lang="th-TH" dirty="0" smtClean="0"/>
              <a:t>หลายหมวดผู้แพ้และผู้ชนะรายสุดท้ายราคาต่างกันเพียง </a:t>
            </a:r>
            <a:r>
              <a:rPr lang="en-US" dirty="0" smtClean="0"/>
              <a:t>1 </a:t>
            </a:r>
            <a:r>
              <a:rPr lang="th-TH" dirty="0" smtClean="0"/>
              <a:t>ขั้นราคา ความ</a:t>
            </a:r>
            <a:r>
              <a:rPr lang="th-TH" dirty="0"/>
              <a:t>คมชัดสูง </a:t>
            </a:r>
            <a:r>
              <a:rPr lang="th-TH" dirty="0" smtClean="0"/>
              <a:t>รายการ</a:t>
            </a:r>
            <a:r>
              <a:rPr lang="th-TH" dirty="0"/>
              <a:t>ทั่วไปความคม</a:t>
            </a:r>
            <a:r>
              <a:rPr lang="th-TH" dirty="0" smtClean="0"/>
              <a:t>ชัดปกติ</a:t>
            </a:r>
          </a:p>
          <a:p>
            <a:pPr lvl="1"/>
            <a:endParaRPr lang="en-US" dirty="0" smtClean="0"/>
          </a:p>
          <a:p>
            <a:pPr lvl="1"/>
            <a:endParaRPr lang="th-TH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789399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วิเคราะห์ผล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/>
              <a:t>บริษัทผู้ชนะการประมูลซึ่งหลายบริษัทประมูลในหลายหมวดเสนอราคาในแต่ละหมวดอยู่ในระดับที่สูงอย่างคงเส้นคงวา </a:t>
            </a:r>
          </a:p>
          <a:p>
            <a:r>
              <a:rPr lang="th-TH" dirty="0" smtClean="0"/>
              <a:t>การ</a:t>
            </a:r>
            <a:r>
              <a:rPr lang="th-TH" dirty="0"/>
              <a:t>แข่งขันการประมูลในแต่ละหมวดมีในระดับสูง </a:t>
            </a:r>
          </a:p>
          <a:p>
            <a:r>
              <a:rPr lang="th-TH" dirty="0" smtClean="0"/>
              <a:t>บ่ง</a:t>
            </a:r>
            <a:r>
              <a:rPr lang="th-TH" dirty="0"/>
              <a:t>ชี้ได้ว่าการประมูลคลื่นทีวีดิจิตอลในครั้งนี้มีประสิทธิภาพดีพอสมควรในฐานะที่เป็นเครื่องมือในการจัดสรรทรัพยากร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th-TH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357201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NBTC Policy Watch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NBTC Policy Watch.thmx</Template>
  <TotalTime>3503</TotalTime>
  <Words>2791</Words>
  <Application>Microsoft Macintosh PowerPoint</Application>
  <PresentationFormat>On-screen Show (4:3)</PresentationFormat>
  <Paragraphs>182</Paragraphs>
  <Slides>28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NBTC Policy Watch</vt:lpstr>
      <vt:lpstr>อดีต ปัจจุบัน และอนาคต ทีวีดิจิตอลไทย</vt:lpstr>
      <vt:lpstr>ประเด็นการเสวนา</vt:lpstr>
      <vt:lpstr>การประมูลคลื่นความถี่โทรทัศน์ดิจิตอลประเภทธุรกิจ  </vt:lpstr>
      <vt:lpstr>การประมูลคลื่นความถี่โทรทัศน์ดิจิตอลประเภทธุรกิจ  </vt:lpstr>
      <vt:lpstr>รูปแบบการประมูล</vt:lpstr>
      <vt:lpstr>ผลการประมูล</vt:lpstr>
      <vt:lpstr>วิเคราะห์ผล</vt:lpstr>
      <vt:lpstr>วิเคราะห์ผล</vt:lpstr>
      <vt:lpstr>วิเคราะห์ผล</vt:lpstr>
      <vt:lpstr>ผลกระทบของการจัดลำดับการประมูลก่อนหลัง </vt:lpstr>
      <vt:lpstr>ผลกระทบของการจัดลำดับการประมูลก่อนหลัง </vt:lpstr>
      <vt:lpstr>ผลกระทบของการจัดลำดับการประมูลก่อนหลัง </vt:lpstr>
      <vt:lpstr>หลักเกณฑ Must Carry </vt:lpstr>
      <vt:lpstr>หลักเกณฑ Must Carry </vt:lpstr>
      <vt:lpstr>หลักเกณฑ Must Carry </vt:lpstr>
      <vt:lpstr>หลักเกณฑ Must Carry </vt:lpstr>
      <vt:lpstr>มาตรการสนับสนุนการเปลี่ยนผาน: การแจกคูปอง  </vt:lpstr>
      <vt:lpstr>ประเด็นที่ กสทช. ควรพิจารณา</vt:lpstr>
      <vt:lpstr>ความพร้อมเชิงโครงสร้าง</vt:lpstr>
      <vt:lpstr>Slide 20</vt:lpstr>
      <vt:lpstr>จังหวะเวลา และ กลุ่มเป้าหมายของนโยบาย </vt:lpstr>
      <vt:lpstr>ออสเตรเลีย</vt:lpstr>
      <vt:lpstr>อังกฤษ</vt:lpstr>
      <vt:lpstr>สหรัฐอเมริกา</vt:lpstr>
      <vt:lpstr>ประเทศอื่น ๆ</vt:lpstr>
      <vt:lpstr>ผลการอุดหนุนต่อการแข่งขัน </vt:lpstr>
      <vt:lpstr>เกณฑ์การวัดผลที่ชัดเจน มาตรการป้องกันการทุจริต </vt:lpstr>
      <vt:lpstr>สรุปข้อเสนอแนะ</vt:lpstr>
    </vt:vector>
  </TitlesOfParts>
  <Company>Oxford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Pornthep</dc:creator>
  <cp:lastModifiedBy>thidarat.b</cp:lastModifiedBy>
  <cp:revision>9</cp:revision>
  <dcterms:created xsi:type="dcterms:W3CDTF">2014-04-07T18:20:12Z</dcterms:created>
  <dcterms:modified xsi:type="dcterms:W3CDTF">2014-04-17T06:07:07Z</dcterms:modified>
</cp:coreProperties>
</file>