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40"/>
  </p:notes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6" r:id="rId9"/>
    <p:sldId id="264" r:id="rId10"/>
    <p:sldId id="265" r:id="rId11"/>
    <p:sldId id="277" r:id="rId12"/>
    <p:sldId id="273" r:id="rId13"/>
    <p:sldId id="274" r:id="rId14"/>
    <p:sldId id="275" r:id="rId15"/>
    <p:sldId id="276" r:id="rId16"/>
    <p:sldId id="278" r:id="rId17"/>
    <p:sldId id="279" r:id="rId18"/>
    <p:sldId id="263" r:id="rId19"/>
    <p:sldId id="281" r:id="rId20"/>
    <p:sldId id="270" r:id="rId21"/>
    <p:sldId id="282" r:id="rId22"/>
    <p:sldId id="283" r:id="rId23"/>
    <p:sldId id="284" r:id="rId24"/>
    <p:sldId id="285" r:id="rId25"/>
    <p:sldId id="286" r:id="rId26"/>
    <p:sldId id="287" r:id="rId27"/>
    <p:sldId id="288" r:id="rId28"/>
    <p:sldId id="299" r:id="rId29"/>
    <p:sldId id="289" r:id="rId30"/>
    <p:sldId id="290" r:id="rId31"/>
    <p:sldId id="291" r:id="rId32"/>
    <p:sldId id="292" r:id="rId33"/>
    <p:sldId id="293" r:id="rId34"/>
    <p:sldId id="294" r:id="rId35"/>
    <p:sldId id="295" r:id="rId36"/>
    <p:sldId id="296" r:id="rId37"/>
    <p:sldId id="297" r:id="rId38"/>
    <p:sldId id="298" r:id="rId3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Office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th-TH"/>
  <c:chart>
    <c:plotArea>
      <c:layout>
        <c:manualLayout>
          <c:layoutTarget val="inner"/>
          <c:xMode val="edge"/>
          <c:yMode val="edge"/>
          <c:x val="7.6574473987615521E-2"/>
          <c:y val="4.4861391929187408E-2"/>
          <c:w val="0.89551053806352165"/>
          <c:h val="0.80738463836315155"/>
        </c:manualLayout>
      </c:layout>
      <c:barChart>
        <c:barDir val="col"/>
        <c:grouping val="stacked"/>
        <c:ser>
          <c:idx val="0"/>
          <c:order val="0"/>
          <c:tx>
            <c:strRef>
              <c:f>Sheet1!$A$2</c:f>
              <c:strCache>
                <c:ptCount val="1"/>
                <c:pt idx="0">
                  <c:v>ข่าวสาร</c:v>
                </c:pt>
              </c:strCache>
            </c:strRef>
          </c:tx>
          <c:spPr>
            <a:solidFill>
              <a:srgbClr val="4F81BD">
                <a:alpha val="50000"/>
              </a:srgbClr>
            </a:solidFill>
          </c:spPr>
          <c:cat>
            <c:strRef>
              <c:f>Sheet1!$B$1:$D$1</c:f>
              <c:strCache>
                <c:ptCount val="3"/>
                <c:pt idx="0">
                  <c:v>ช่อง 5</c:v>
                </c:pt>
                <c:pt idx="1">
                  <c:v>ช่อง 11</c:v>
                </c:pt>
                <c:pt idx="2">
                  <c:v>Thai PBS</c:v>
                </c:pt>
              </c:strCache>
            </c:strRef>
          </c:cat>
          <c:val>
            <c:numRef>
              <c:f>Sheet1!$B$2:$D$2</c:f>
              <c:numCache>
                <c:formatCode>General</c:formatCode>
                <c:ptCount val="3"/>
                <c:pt idx="0">
                  <c:v>30</c:v>
                </c:pt>
                <c:pt idx="1">
                  <c:v>50</c:v>
                </c:pt>
                <c:pt idx="2">
                  <c:v>42.7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สาระประโยชน์</c:v>
                </c:pt>
              </c:strCache>
            </c:strRef>
          </c:tx>
          <c:cat>
            <c:strRef>
              <c:f>Sheet1!$B$1:$D$1</c:f>
              <c:strCache>
                <c:ptCount val="3"/>
                <c:pt idx="0">
                  <c:v>ช่อง 5</c:v>
                </c:pt>
                <c:pt idx="1">
                  <c:v>ช่อง 11</c:v>
                </c:pt>
                <c:pt idx="2">
                  <c:v>Thai PBS</c:v>
                </c:pt>
              </c:strCache>
            </c:strRef>
          </c:cat>
          <c:val>
            <c:numRef>
              <c:f>Sheet1!$B$3:$D$3</c:f>
              <c:numCache>
                <c:formatCode>General</c:formatCode>
                <c:ptCount val="3"/>
                <c:pt idx="0">
                  <c:v>13.98</c:v>
                </c:pt>
                <c:pt idx="1">
                  <c:v>40.700000000000003</c:v>
                </c:pt>
                <c:pt idx="2">
                  <c:v>34.200000000000003</c:v>
                </c:pt>
              </c:numCache>
            </c:numRef>
          </c:val>
        </c:ser>
        <c:overlap val="100"/>
        <c:axId val="97598080"/>
        <c:axId val="97632640"/>
      </c:barChart>
      <c:catAx>
        <c:axId val="97598080"/>
        <c:scaling>
          <c:orientation val="minMax"/>
        </c:scaling>
        <c:axPos val="b"/>
        <c:tickLblPos val="nextTo"/>
        <c:txPr>
          <a:bodyPr/>
          <a:lstStyle/>
          <a:p>
            <a:pPr>
              <a:defRPr lang="th-TH" sz="2400">
                <a:latin typeface="TH SarabunPSK" pitchFamily="34" charset="-34"/>
                <a:cs typeface="TH SarabunPSK" pitchFamily="34" charset="-34"/>
              </a:defRPr>
            </a:pPr>
            <a:endParaRPr lang="th-TH"/>
          </a:p>
        </c:txPr>
        <c:crossAx val="97632640"/>
        <c:crosses val="autoZero"/>
        <c:auto val="1"/>
        <c:lblAlgn val="ctr"/>
        <c:lblOffset val="100"/>
      </c:catAx>
      <c:valAx>
        <c:axId val="97632640"/>
        <c:scaling>
          <c:orientation val="minMax"/>
        </c:scaling>
        <c:axPos val="l"/>
        <c:majorGridlines>
          <c:spPr>
            <a:ln w="0"/>
          </c:spPr>
        </c:majorGridlines>
        <c:numFmt formatCode="General" sourceLinked="1"/>
        <c:tickLblPos val="nextTo"/>
        <c:txPr>
          <a:bodyPr/>
          <a:lstStyle/>
          <a:p>
            <a:pPr>
              <a:defRPr lang="th-TH" sz="2400">
                <a:latin typeface="TH SarabunPSK" pitchFamily="34" charset="-34"/>
                <a:cs typeface="TH SarabunPSK" pitchFamily="34" charset="-34"/>
              </a:defRPr>
            </a:pPr>
            <a:endParaRPr lang="th-TH"/>
          </a:p>
        </c:txPr>
        <c:crossAx val="9759808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262288468831223"/>
          <c:y val="6.5751752720912673E-2"/>
          <c:w val="0.21377227296905887"/>
          <c:h val="0.15857001040441571"/>
        </c:manualLayout>
      </c:layout>
      <c:txPr>
        <a:bodyPr/>
        <a:lstStyle/>
        <a:p>
          <a:pPr>
            <a:defRPr lang="th-TH" sz="2400">
              <a:latin typeface="TH SarabunPSK" pitchFamily="34" charset="-34"/>
              <a:cs typeface="TH SarabunPSK" pitchFamily="34" charset="-34"/>
            </a:defRPr>
          </a:pPr>
          <a:endParaRPr lang="th-TH"/>
        </a:p>
      </c:txPr>
    </c:legend>
    <c:plotVisOnly val="1"/>
  </c:chart>
  <c:txPr>
    <a:bodyPr/>
    <a:lstStyle/>
    <a:p>
      <a:pPr>
        <a:defRPr sz="1800"/>
      </a:pPr>
      <a:endParaRPr lang="th-TH"/>
    </a:p>
  </c:txPr>
  <c:externalData r:id="rId1"/>
  <c:userShapes r:id="rId2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44E92F-5942-4900-9D6E-10E7E294987D}" type="doc">
      <dgm:prSet loTypeId="urn:microsoft.com/office/officeart/2005/8/layout/hierarchy2" loCatId="hierarchy" qsTypeId="urn:microsoft.com/office/officeart/2005/8/quickstyle/simple1" qsCatId="simple" csTypeId="urn:microsoft.com/office/officeart/2005/8/colors/accent2_5" csCatId="accent2" phldr="1"/>
      <dgm:spPr/>
      <dgm:t>
        <a:bodyPr/>
        <a:lstStyle/>
        <a:p>
          <a:endParaRPr lang="th-TH"/>
        </a:p>
      </dgm:t>
    </dgm:pt>
    <dgm:pt modelId="{DA168CA4-1A20-4DED-8DCE-C5F08169F7AB}">
      <dgm:prSet phldrT="[Text]" custT="1"/>
      <dgm:spPr/>
      <dgm:t>
        <a:bodyPr/>
        <a:lstStyle/>
        <a:p>
          <a:r>
            <a:rPr lang="th-TH" sz="2000" b="1" dirty="0" smtClean="0">
              <a:solidFill>
                <a:schemeClr val="tx2"/>
              </a:solidFill>
              <a:latin typeface="TH SarabunPSK" pitchFamily="34" charset="-34"/>
              <a:cs typeface="TH SarabunPSK" pitchFamily="34" charset="-34"/>
            </a:rPr>
            <a:t>กิจการใช้คลื่นความถี่</a:t>
          </a:r>
          <a:endParaRPr lang="th-TH" sz="2000" b="1" dirty="0">
            <a:solidFill>
              <a:schemeClr val="tx2"/>
            </a:solidFill>
            <a:latin typeface="TH SarabunPSK" pitchFamily="34" charset="-34"/>
            <a:cs typeface="TH SarabunPSK" pitchFamily="34" charset="-34"/>
          </a:endParaRPr>
        </a:p>
      </dgm:t>
    </dgm:pt>
    <dgm:pt modelId="{6E1BB2C5-B3C4-425F-BDC6-C1F75073774B}" type="parTrans" cxnId="{2B2EAD95-1169-4604-978D-41EBBD61B1EC}">
      <dgm:prSet custT="1"/>
      <dgm:spPr/>
      <dgm:t>
        <a:bodyPr/>
        <a:lstStyle/>
        <a:p>
          <a:endParaRPr lang="th-TH" sz="800" b="1">
            <a:solidFill>
              <a:schemeClr val="tx2"/>
            </a:solidFill>
            <a:latin typeface="TH SarabunPSK" pitchFamily="34" charset="-34"/>
            <a:cs typeface="TH SarabunPSK" pitchFamily="34" charset="-34"/>
          </a:endParaRPr>
        </a:p>
      </dgm:t>
    </dgm:pt>
    <dgm:pt modelId="{02F9B1E2-D1EB-416E-9DFC-E631B4640181}" type="sibTrans" cxnId="{2B2EAD95-1169-4604-978D-41EBBD61B1EC}">
      <dgm:prSet/>
      <dgm:spPr/>
      <dgm:t>
        <a:bodyPr/>
        <a:lstStyle/>
        <a:p>
          <a:endParaRPr lang="th-TH" sz="2800" b="1">
            <a:solidFill>
              <a:schemeClr val="tx2"/>
            </a:solidFill>
            <a:latin typeface="TH SarabunPSK" pitchFamily="34" charset="-34"/>
            <a:cs typeface="TH SarabunPSK" pitchFamily="34" charset="-34"/>
          </a:endParaRPr>
        </a:p>
      </dgm:t>
    </dgm:pt>
    <dgm:pt modelId="{F08B9874-79DB-4A65-AA86-D6ADC58F76F1}">
      <dgm:prSet phldrT="[Text]" custT="1"/>
      <dgm:spPr/>
      <dgm:t>
        <a:bodyPr/>
        <a:lstStyle/>
        <a:p>
          <a:r>
            <a:rPr lang="th-TH" sz="2000" b="1" dirty="0" smtClean="0">
              <a:solidFill>
                <a:schemeClr val="tx2"/>
              </a:solidFill>
              <a:latin typeface="TH SarabunPSK" pitchFamily="34" charset="-34"/>
              <a:cs typeface="TH SarabunPSK" pitchFamily="34" charset="-34"/>
            </a:rPr>
            <a:t>บริการสาธารณะ</a:t>
          </a:r>
          <a:endParaRPr lang="th-TH" sz="2000" b="1" dirty="0">
            <a:solidFill>
              <a:schemeClr val="tx2"/>
            </a:solidFill>
            <a:latin typeface="TH SarabunPSK" pitchFamily="34" charset="-34"/>
            <a:cs typeface="TH SarabunPSK" pitchFamily="34" charset="-34"/>
          </a:endParaRPr>
        </a:p>
      </dgm:t>
    </dgm:pt>
    <dgm:pt modelId="{042B7753-BDF5-4DB2-98B4-14FCC0A817AA}" type="parTrans" cxnId="{F4D44316-5D5A-4911-9E3E-B2A0DFE8FB37}">
      <dgm:prSet custT="1"/>
      <dgm:spPr/>
      <dgm:t>
        <a:bodyPr/>
        <a:lstStyle/>
        <a:p>
          <a:endParaRPr lang="th-TH" sz="800" b="1">
            <a:solidFill>
              <a:schemeClr val="tx2"/>
            </a:solidFill>
            <a:latin typeface="TH SarabunPSK" pitchFamily="34" charset="-34"/>
            <a:cs typeface="TH SarabunPSK" pitchFamily="34" charset="-34"/>
          </a:endParaRPr>
        </a:p>
      </dgm:t>
    </dgm:pt>
    <dgm:pt modelId="{EFDFB336-2BD6-4996-90E8-5D8DB07186F8}" type="sibTrans" cxnId="{F4D44316-5D5A-4911-9E3E-B2A0DFE8FB37}">
      <dgm:prSet/>
      <dgm:spPr/>
      <dgm:t>
        <a:bodyPr/>
        <a:lstStyle/>
        <a:p>
          <a:endParaRPr lang="th-TH" sz="2800" b="1">
            <a:solidFill>
              <a:schemeClr val="tx2"/>
            </a:solidFill>
            <a:latin typeface="TH SarabunPSK" pitchFamily="34" charset="-34"/>
            <a:cs typeface="TH SarabunPSK" pitchFamily="34" charset="-34"/>
          </a:endParaRPr>
        </a:p>
      </dgm:t>
    </dgm:pt>
    <dgm:pt modelId="{71B339FA-7515-4287-8A62-8CA4CD130B5F}">
      <dgm:prSet phldrT="[Text]" custT="1"/>
      <dgm:spPr/>
      <dgm:t>
        <a:bodyPr/>
        <a:lstStyle/>
        <a:p>
          <a:r>
            <a:rPr lang="th-TH" sz="2000" b="1" dirty="0" smtClean="0">
              <a:solidFill>
                <a:schemeClr val="tx2"/>
              </a:solidFill>
              <a:latin typeface="TH SarabunPSK" pitchFamily="34" charset="-34"/>
              <a:cs typeface="TH SarabunPSK" pitchFamily="34" charset="-34"/>
            </a:rPr>
            <a:t>บริการทางธุรกิจ</a:t>
          </a:r>
          <a:endParaRPr lang="th-TH" sz="2000" b="1" dirty="0">
            <a:solidFill>
              <a:schemeClr val="tx2"/>
            </a:solidFill>
            <a:latin typeface="TH SarabunPSK" pitchFamily="34" charset="-34"/>
            <a:cs typeface="TH SarabunPSK" pitchFamily="34" charset="-34"/>
          </a:endParaRPr>
        </a:p>
      </dgm:t>
    </dgm:pt>
    <dgm:pt modelId="{7CBDE1CE-013D-40BD-9418-BE0ADA8BCA53}" type="parTrans" cxnId="{DA8169E5-652B-4EE7-BA6B-2A92D508926B}">
      <dgm:prSet custT="1"/>
      <dgm:spPr/>
      <dgm:t>
        <a:bodyPr/>
        <a:lstStyle/>
        <a:p>
          <a:endParaRPr lang="th-TH" sz="800" b="1">
            <a:solidFill>
              <a:schemeClr val="tx2"/>
            </a:solidFill>
            <a:latin typeface="TH SarabunPSK" pitchFamily="34" charset="-34"/>
            <a:cs typeface="TH SarabunPSK" pitchFamily="34" charset="-34"/>
          </a:endParaRPr>
        </a:p>
      </dgm:t>
    </dgm:pt>
    <dgm:pt modelId="{6A1D7684-1AF8-4505-918D-28C899FD356C}" type="sibTrans" cxnId="{DA8169E5-652B-4EE7-BA6B-2A92D508926B}">
      <dgm:prSet/>
      <dgm:spPr/>
      <dgm:t>
        <a:bodyPr/>
        <a:lstStyle/>
        <a:p>
          <a:endParaRPr lang="th-TH" sz="2800" b="1">
            <a:solidFill>
              <a:schemeClr val="tx2"/>
            </a:solidFill>
            <a:latin typeface="TH SarabunPSK" pitchFamily="34" charset="-34"/>
            <a:cs typeface="TH SarabunPSK" pitchFamily="34" charset="-34"/>
          </a:endParaRPr>
        </a:p>
      </dgm:t>
    </dgm:pt>
    <dgm:pt modelId="{6CB77040-1AF8-4A49-ADF6-11EF98F063C7}">
      <dgm:prSet phldrT="[Text]" custT="1"/>
      <dgm:spPr/>
      <dgm:t>
        <a:bodyPr/>
        <a:lstStyle/>
        <a:p>
          <a:r>
            <a:rPr lang="th-TH" sz="2000" b="1" dirty="0" smtClean="0">
              <a:solidFill>
                <a:schemeClr val="tx2"/>
              </a:solidFill>
              <a:latin typeface="TH SarabunPSK" pitchFamily="34" charset="-34"/>
              <a:cs typeface="TH SarabunPSK" pitchFamily="34" charset="-34"/>
            </a:rPr>
            <a:t>ข่าว</a:t>
          </a:r>
          <a:endParaRPr lang="th-TH" sz="2000" b="1" dirty="0">
            <a:solidFill>
              <a:schemeClr val="tx2"/>
            </a:solidFill>
            <a:latin typeface="TH SarabunPSK" pitchFamily="34" charset="-34"/>
            <a:cs typeface="TH SarabunPSK" pitchFamily="34" charset="-34"/>
          </a:endParaRPr>
        </a:p>
      </dgm:t>
    </dgm:pt>
    <dgm:pt modelId="{2D4E0BDD-DE2A-4DAF-98B5-71DAACEA5B5D}" type="parTrans" cxnId="{30245CF8-5D27-4D09-91EF-4443E2EC2ABC}">
      <dgm:prSet custT="1"/>
      <dgm:spPr/>
      <dgm:t>
        <a:bodyPr/>
        <a:lstStyle/>
        <a:p>
          <a:endParaRPr lang="th-TH" sz="800" b="1">
            <a:solidFill>
              <a:schemeClr val="tx2"/>
            </a:solidFill>
            <a:latin typeface="TH SarabunPSK" pitchFamily="34" charset="-34"/>
            <a:cs typeface="TH SarabunPSK" pitchFamily="34" charset="-34"/>
          </a:endParaRPr>
        </a:p>
      </dgm:t>
    </dgm:pt>
    <dgm:pt modelId="{3B025BCC-80A7-415F-B75C-13ECB830771D}" type="sibTrans" cxnId="{30245CF8-5D27-4D09-91EF-4443E2EC2ABC}">
      <dgm:prSet/>
      <dgm:spPr/>
      <dgm:t>
        <a:bodyPr/>
        <a:lstStyle/>
        <a:p>
          <a:endParaRPr lang="th-TH" sz="2800" b="1">
            <a:solidFill>
              <a:schemeClr val="tx2"/>
            </a:solidFill>
            <a:latin typeface="TH SarabunPSK" pitchFamily="34" charset="-34"/>
            <a:cs typeface="TH SarabunPSK" pitchFamily="34" charset="-34"/>
          </a:endParaRPr>
        </a:p>
      </dgm:t>
    </dgm:pt>
    <dgm:pt modelId="{E1851075-C0C8-48BC-8EFE-27038031391E}">
      <dgm:prSet phldrT="[Text]" custT="1"/>
      <dgm:spPr/>
      <dgm:t>
        <a:bodyPr/>
        <a:lstStyle/>
        <a:p>
          <a:r>
            <a:rPr lang="th-TH" sz="2000" b="1" dirty="0" smtClean="0">
              <a:solidFill>
                <a:schemeClr val="tx2"/>
              </a:solidFill>
              <a:latin typeface="TH SarabunPSK" pitchFamily="34" charset="-34"/>
              <a:cs typeface="TH SarabunPSK" pitchFamily="34" charset="-34"/>
            </a:rPr>
            <a:t>เด็ก</a:t>
          </a:r>
          <a:endParaRPr lang="th-TH" sz="2000" b="1" dirty="0">
            <a:solidFill>
              <a:schemeClr val="tx2"/>
            </a:solidFill>
            <a:latin typeface="TH SarabunPSK" pitchFamily="34" charset="-34"/>
            <a:cs typeface="TH SarabunPSK" pitchFamily="34" charset="-34"/>
          </a:endParaRPr>
        </a:p>
      </dgm:t>
    </dgm:pt>
    <dgm:pt modelId="{38D94082-7B0B-4688-A42A-1B24276DBE18}" type="parTrans" cxnId="{50B95489-C702-4AE8-8713-F124A65D6491}">
      <dgm:prSet custT="1"/>
      <dgm:spPr/>
      <dgm:t>
        <a:bodyPr/>
        <a:lstStyle/>
        <a:p>
          <a:endParaRPr lang="th-TH" sz="800" b="1">
            <a:solidFill>
              <a:schemeClr val="tx2"/>
            </a:solidFill>
            <a:latin typeface="TH SarabunPSK" pitchFamily="34" charset="-34"/>
            <a:cs typeface="TH SarabunPSK" pitchFamily="34" charset="-34"/>
          </a:endParaRPr>
        </a:p>
      </dgm:t>
    </dgm:pt>
    <dgm:pt modelId="{4BB6F313-ED25-451C-A10F-A4174494E4F7}" type="sibTrans" cxnId="{50B95489-C702-4AE8-8713-F124A65D6491}">
      <dgm:prSet/>
      <dgm:spPr/>
      <dgm:t>
        <a:bodyPr/>
        <a:lstStyle/>
        <a:p>
          <a:endParaRPr lang="th-TH" sz="2800" b="1">
            <a:solidFill>
              <a:schemeClr val="tx2"/>
            </a:solidFill>
            <a:latin typeface="TH SarabunPSK" pitchFamily="34" charset="-34"/>
            <a:cs typeface="TH SarabunPSK" pitchFamily="34" charset="-34"/>
          </a:endParaRPr>
        </a:p>
      </dgm:t>
    </dgm:pt>
    <dgm:pt modelId="{9CF71FDD-1CA3-4589-AB7C-1EA7B82A4C31}">
      <dgm:prSet phldrT="[Text]" custT="1"/>
      <dgm:spPr/>
      <dgm:t>
        <a:bodyPr/>
        <a:lstStyle/>
        <a:p>
          <a:r>
            <a:rPr lang="th-TH" sz="2000" b="1" dirty="0" smtClean="0">
              <a:solidFill>
                <a:schemeClr val="tx2"/>
              </a:solidFill>
              <a:latin typeface="TH SarabunPSK" pitchFamily="34" charset="-34"/>
              <a:cs typeface="TH SarabunPSK" pitchFamily="34" charset="-34"/>
            </a:rPr>
            <a:t>วาไรตี้</a:t>
          </a:r>
          <a:endParaRPr lang="th-TH" sz="2000" b="1" dirty="0">
            <a:solidFill>
              <a:schemeClr val="tx2"/>
            </a:solidFill>
            <a:latin typeface="TH SarabunPSK" pitchFamily="34" charset="-34"/>
            <a:cs typeface="TH SarabunPSK" pitchFamily="34" charset="-34"/>
          </a:endParaRPr>
        </a:p>
      </dgm:t>
    </dgm:pt>
    <dgm:pt modelId="{CF45AB1F-C7D5-4012-86C8-B7F48F40BD1F}" type="parTrans" cxnId="{EAB84BA8-3A58-4228-9DAF-2BA23370F7B4}">
      <dgm:prSet custT="1"/>
      <dgm:spPr/>
      <dgm:t>
        <a:bodyPr/>
        <a:lstStyle/>
        <a:p>
          <a:endParaRPr lang="th-TH" sz="800" b="1">
            <a:solidFill>
              <a:schemeClr val="tx2"/>
            </a:solidFill>
            <a:latin typeface="TH SarabunPSK" pitchFamily="34" charset="-34"/>
            <a:cs typeface="TH SarabunPSK" pitchFamily="34" charset="-34"/>
          </a:endParaRPr>
        </a:p>
      </dgm:t>
    </dgm:pt>
    <dgm:pt modelId="{F75CF8F7-28F9-40D1-83A0-EEFB544712E3}" type="sibTrans" cxnId="{EAB84BA8-3A58-4228-9DAF-2BA23370F7B4}">
      <dgm:prSet/>
      <dgm:spPr/>
      <dgm:t>
        <a:bodyPr/>
        <a:lstStyle/>
        <a:p>
          <a:endParaRPr lang="th-TH" sz="2800" b="1">
            <a:solidFill>
              <a:schemeClr val="tx2"/>
            </a:solidFill>
            <a:latin typeface="TH SarabunPSK" pitchFamily="34" charset="-34"/>
            <a:cs typeface="TH SarabunPSK" pitchFamily="34" charset="-34"/>
          </a:endParaRPr>
        </a:p>
      </dgm:t>
    </dgm:pt>
    <dgm:pt modelId="{5FE84491-4C50-4C1F-AD2B-5BCD80AF98CF}">
      <dgm:prSet phldrT="[Text]" custT="1"/>
      <dgm:spPr/>
      <dgm:t>
        <a:bodyPr/>
        <a:lstStyle/>
        <a:p>
          <a:r>
            <a:rPr lang="th-TH" sz="2000" b="1" dirty="0" smtClean="0">
              <a:solidFill>
                <a:schemeClr val="tx2"/>
              </a:solidFill>
              <a:latin typeface="TH SarabunPSK" pitchFamily="34" charset="-34"/>
              <a:cs typeface="TH SarabunPSK" pitchFamily="34" charset="-34"/>
            </a:rPr>
            <a:t>ประเภทที่ 1</a:t>
          </a:r>
          <a:endParaRPr lang="th-TH" sz="2000" b="1" dirty="0">
            <a:solidFill>
              <a:schemeClr val="tx2"/>
            </a:solidFill>
            <a:latin typeface="TH SarabunPSK" pitchFamily="34" charset="-34"/>
            <a:cs typeface="TH SarabunPSK" pitchFamily="34" charset="-34"/>
          </a:endParaRPr>
        </a:p>
      </dgm:t>
    </dgm:pt>
    <dgm:pt modelId="{0BA53DE7-E99E-4F23-B421-E5A9E3D3B6EB}" type="parTrans" cxnId="{E04F6C7D-8C0B-41C9-ABD7-5EAB79160BDC}">
      <dgm:prSet custT="1"/>
      <dgm:spPr/>
      <dgm:t>
        <a:bodyPr/>
        <a:lstStyle/>
        <a:p>
          <a:endParaRPr lang="th-TH" sz="800" b="1">
            <a:solidFill>
              <a:schemeClr val="tx2"/>
            </a:solidFill>
            <a:latin typeface="TH SarabunPSK" pitchFamily="34" charset="-34"/>
            <a:cs typeface="TH SarabunPSK" pitchFamily="34" charset="-34"/>
          </a:endParaRPr>
        </a:p>
      </dgm:t>
    </dgm:pt>
    <dgm:pt modelId="{4E9BFBBA-1F9F-4E30-8FA4-16927100E3C6}" type="sibTrans" cxnId="{E04F6C7D-8C0B-41C9-ABD7-5EAB79160BDC}">
      <dgm:prSet/>
      <dgm:spPr/>
      <dgm:t>
        <a:bodyPr/>
        <a:lstStyle/>
        <a:p>
          <a:endParaRPr lang="th-TH" sz="2800" b="1">
            <a:solidFill>
              <a:schemeClr val="tx2"/>
            </a:solidFill>
            <a:latin typeface="TH SarabunPSK" pitchFamily="34" charset="-34"/>
            <a:cs typeface="TH SarabunPSK" pitchFamily="34" charset="-34"/>
          </a:endParaRPr>
        </a:p>
      </dgm:t>
    </dgm:pt>
    <dgm:pt modelId="{2ECF8197-B9BE-47D8-8AFA-97D8EB0B707E}">
      <dgm:prSet phldrT="[Text]" custT="1"/>
      <dgm:spPr/>
      <dgm:t>
        <a:bodyPr/>
        <a:lstStyle/>
        <a:p>
          <a:r>
            <a:rPr lang="th-TH" sz="2000" b="1" dirty="0" smtClean="0">
              <a:solidFill>
                <a:schemeClr val="tx2"/>
              </a:solidFill>
              <a:latin typeface="TH SarabunPSK" pitchFamily="34" charset="-34"/>
              <a:cs typeface="TH SarabunPSK" pitchFamily="34" charset="-34"/>
            </a:rPr>
            <a:t>ประเภทที่ 2 </a:t>
          </a:r>
          <a:endParaRPr lang="th-TH" sz="2000" b="1" dirty="0">
            <a:solidFill>
              <a:schemeClr val="tx2"/>
            </a:solidFill>
            <a:latin typeface="TH SarabunPSK" pitchFamily="34" charset="-34"/>
            <a:cs typeface="TH SarabunPSK" pitchFamily="34" charset="-34"/>
          </a:endParaRPr>
        </a:p>
      </dgm:t>
    </dgm:pt>
    <dgm:pt modelId="{21FE7F34-2863-4BCB-8607-C0F169B776E3}" type="parTrans" cxnId="{BD5E8C40-4548-40D7-9A7A-CF8EBFE92E5B}">
      <dgm:prSet custT="1"/>
      <dgm:spPr/>
      <dgm:t>
        <a:bodyPr/>
        <a:lstStyle/>
        <a:p>
          <a:endParaRPr lang="th-TH" sz="800" b="1">
            <a:solidFill>
              <a:schemeClr val="tx2"/>
            </a:solidFill>
            <a:latin typeface="TH SarabunPSK" pitchFamily="34" charset="-34"/>
            <a:cs typeface="TH SarabunPSK" pitchFamily="34" charset="-34"/>
          </a:endParaRPr>
        </a:p>
      </dgm:t>
    </dgm:pt>
    <dgm:pt modelId="{EBF37344-537B-4470-B504-3D2F702E2603}" type="sibTrans" cxnId="{BD5E8C40-4548-40D7-9A7A-CF8EBFE92E5B}">
      <dgm:prSet/>
      <dgm:spPr/>
      <dgm:t>
        <a:bodyPr/>
        <a:lstStyle/>
        <a:p>
          <a:endParaRPr lang="th-TH" sz="2800" b="1">
            <a:solidFill>
              <a:schemeClr val="tx2"/>
            </a:solidFill>
            <a:latin typeface="TH SarabunPSK" pitchFamily="34" charset="-34"/>
            <a:cs typeface="TH SarabunPSK" pitchFamily="34" charset="-34"/>
          </a:endParaRPr>
        </a:p>
      </dgm:t>
    </dgm:pt>
    <dgm:pt modelId="{6843E8D8-FFE2-4483-AE09-B0D8E2E897B7}">
      <dgm:prSet phldrT="[Text]" custT="1"/>
      <dgm:spPr/>
      <dgm:t>
        <a:bodyPr/>
        <a:lstStyle/>
        <a:p>
          <a:r>
            <a:rPr lang="th-TH" sz="2000" b="1" dirty="0" smtClean="0">
              <a:solidFill>
                <a:schemeClr val="tx2"/>
              </a:solidFill>
              <a:latin typeface="TH SarabunPSK" pitchFamily="34" charset="-34"/>
              <a:cs typeface="TH SarabunPSK" pitchFamily="34" charset="-34"/>
            </a:rPr>
            <a:t>ประเภทที่ 3</a:t>
          </a:r>
          <a:endParaRPr lang="th-TH" sz="2000" b="1" dirty="0">
            <a:solidFill>
              <a:schemeClr val="tx2"/>
            </a:solidFill>
            <a:latin typeface="TH SarabunPSK" pitchFamily="34" charset="-34"/>
            <a:cs typeface="TH SarabunPSK" pitchFamily="34" charset="-34"/>
          </a:endParaRPr>
        </a:p>
      </dgm:t>
    </dgm:pt>
    <dgm:pt modelId="{983BF806-6131-41DC-B09F-591458FADE63}" type="parTrans" cxnId="{CD94A669-9C28-4865-A8C7-5674BF3189B4}">
      <dgm:prSet custT="1"/>
      <dgm:spPr/>
      <dgm:t>
        <a:bodyPr/>
        <a:lstStyle/>
        <a:p>
          <a:endParaRPr lang="th-TH" sz="800" b="1">
            <a:solidFill>
              <a:schemeClr val="tx2"/>
            </a:solidFill>
            <a:latin typeface="TH SarabunPSK" pitchFamily="34" charset="-34"/>
            <a:cs typeface="TH SarabunPSK" pitchFamily="34" charset="-34"/>
          </a:endParaRPr>
        </a:p>
      </dgm:t>
    </dgm:pt>
    <dgm:pt modelId="{BAF970AF-F719-4B7D-B3F6-84A0BDEEB380}" type="sibTrans" cxnId="{CD94A669-9C28-4865-A8C7-5674BF3189B4}">
      <dgm:prSet/>
      <dgm:spPr/>
      <dgm:t>
        <a:bodyPr/>
        <a:lstStyle/>
        <a:p>
          <a:endParaRPr lang="th-TH" sz="2800" b="1">
            <a:solidFill>
              <a:schemeClr val="tx2"/>
            </a:solidFill>
            <a:latin typeface="TH SarabunPSK" pitchFamily="34" charset="-34"/>
            <a:cs typeface="TH SarabunPSK" pitchFamily="34" charset="-34"/>
          </a:endParaRPr>
        </a:p>
      </dgm:t>
    </dgm:pt>
    <dgm:pt modelId="{276E4B77-37C0-46CC-8135-C4CA609E1603}">
      <dgm:prSet phldrT="[Text]" custT="1"/>
      <dgm:spPr/>
      <dgm:t>
        <a:bodyPr/>
        <a:lstStyle/>
        <a:p>
          <a:r>
            <a:rPr lang="th-TH" sz="2000" b="1" dirty="0" smtClean="0">
              <a:solidFill>
                <a:schemeClr val="tx2"/>
              </a:solidFill>
              <a:latin typeface="TH SarabunPSK" pitchFamily="34" charset="-34"/>
              <a:cs typeface="TH SarabunPSK" pitchFamily="34" charset="-34"/>
            </a:rPr>
            <a:t>บริการชุมชน</a:t>
          </a:r>
          <a:endParaRPr lang="th-TH" sz="2000" b="1" dirty="0">
            <a:solidFill>
              <a:schemeClr val="tx2"/>
            </a:solidFill>
            <a:latin typeface="TH SarabunPSK" pitchFamily="34" charset="-34"/>
            <a:cs typeface="TH SarabunPSK" pitchFamily="34" charset="-34"/>
          </a:endParaRPr>
        </a:p>
      </dgm:t>
    </dgm:pt>
    <dgm:pt modelId="{4785961B-D90D-48A4-BE51-4386E58B7F6D}" type="parTrans" cxnId="{B14F01F9-F2F1-4526-8D3A-594723DD8CF2}">
      <dgm:prSet custT="1"/>
      <dgm:spPr/>
      <dgm:t>
        <a:bodyPr/>
        <a:lstStyle/>
        <a:p>
          <a:endParaRPr lang="th-TH" sz="800" b="1">
            <a:solidFill>
              <a:schemeClr val="tx2"/>
            </a:solidFill>
            <a:latin typeface="TH SarabunPSK" pitchFamily="34" charset="-34"/>
            <a:cs typeface="TH SarabunPSK" pitchFamily="34" charset="-34"/>
          </a:endParaRPr>
        </a:p>
      </dgm:t>
    </dgm:pt>
    <dgm:pt modelId="{95FADA25-E8DB-44D2-9F62-12E4655F4ECE}" type="sibTrans" cxnId="{B14F01F9-F2F1-4526-8D3A-594723DD8CF2}">
      <dgm:prSet/>
      <dgm:spPr/>
      <dgm:t>
        <a:bodyPr/>
        <a:lstStyle/>
        <a:p>
          <a:endParaRPr lang="th-TH" sz="2800" b="1">
            <a:solidFill>
              <a:schemeClr val="tx2"/>
            </a:solidFill>
            <a:latin typeface="TH SarabunPSK" pitchFamily="34" charset="-34"/>
            <a:cs typeface="TH SarabunPSK" pitchFamily="34" charset="-34"/>
          </a:endParaRPr>
        </a:p>
      </dgm:t>
    </dgm:pt>
    <dgm:pt modelId="{2D02F602-1939-40FB-8677-CCD7782888BE}">
      <dgm:prSet phldrT="[Text]" custT="1"/>
      <dgm:spPr/>
      <dgm:t>
        <a:bodyPr/>
        <a:lstStyle/>
        <a:p>
          <a:r>
            <a:rPr lang="th-TH" sz="2000" b="1" dirty="0" smtClean="0">
              <a:solidFill>
                <a:schemeClr val="tx2"/>
              </a:solidFill>
              <a:latin typeface="TH SarabunPSK" pitchFamily="34" charset="-34"/>
              <a:cs typeface="TH SarabunPSK" pitchFamily="34" charset="-34"/>
            </a:rPr>
            <a:t>กิจการไม่ใช้คลื่นความถี่</a:t>
          </a:r>
          <a:endParaRPr lang="th-TH" sz="2000" b="1" dirty="0">
            <a:solidFill>
              <a:schemeClr val="tx2"/>
            </a:solidFill>
            <a:latin typeface="TH SarabunPSK" pitchFamily="34" charset="-34"/>
            <a:cs typeface="TH SarabunPSK" pitchFamily="34" charset="-34"/>
          </a:endParaRPr>
        </a:p>
      </dgm:t>
    </dgm:pt>
    <dgm:pt modelId="{EFD45D7A-BFD9-483F-8298-3EF3B752B8F2}" type="parTrans" cxnId="{2D1F3392-5F7D-4CA5-9E54-12024DC7EFDF}">
      <dgm:prSet custT="1"/>
      <dgm:spPr/>
      <dgm:t>
        <a:bodyPr/>
        <a:lstStyle/>
        <a:p>
          <a:endParaRPr lang="th-TH" sz="800" b="1">
            <a:solidFill>
              <a:schemeClr val="tx2"/>
            </a:solidFill>
            <a:latin typeface="TH SarabunPSK" pitchFamily="34" charset="-34"/>
            <a:cs typeface="TH SarabunPSK" pitchFamily="34" charset="-34"/>
          </a:endParaRPr>
        </a:p>
      </dgm:t>
    </dgm:pt>
    <dgm:pt modelId="{51D2B11D-45BC-48D5-B3A1-64C61F0BC99A}" type="sibTrans" cxnId="{2D1F3392-5F7D-4CA5-9E54-12024DC7EFDF}">
      <dgm:prSet/>
      <dgm:spPr/>
      <dgm:t>
        <a:bodyPr/>
        <a:lstStyle/>
        <a:p>
          <a:endParaRPr lang="th-TH" sz="2800" b="1">
            <a:solidFill>
              <a:schemeClr val="tx2"/>
            </a:solidFill>
            <a:latin typeface="TH SarabunPSK" pitchFamily="34" charset="-34"/>
            <a:cs typeface="TH SarabunPSK" pitchFamily="34" charset="-34"/>
          </a:endParaRPr>
        </a:p>
      </dgm:t>
    </dgm:pt>
    <dgm:pt modelId="{C092700A-16D1-498A-9699-B57E90677000}">
      <dgm:prSet phldrT="[Text]" custT="1"/>
      <dgm:spPr/>
      <dgm:t>
        <a:bodyPr/>
        <a:lstStyle/>
        <a:p>
          <a:r>
            <a:rPr lang="th-TH" sz="2000" b="1" dirty="0" smtClean="0">
              <a:solidFill>
                <a:schemeClr val="tx2"/>
              </a:solidFill>
              <a:latin typeface="TH SarabunPSK" pitchFamily="34" charset="-34"/>
              <a:cs typeface="TH SarabunPSK" pitchFamily="34" charset="-34"/>
            </a:rPr>
            <a:t>ใบอนุญาต</a:t>
          </a:r>
          <a:endParaRPr lang="th-TH" sz="2000" b="1" dirty="0">
            <a:solidFill>
              <a:schemeClr val="tx2"/>
            </a:solidFill>
            <a:latin typeface="TH SarabunPSK" pitchFamily="34" charset="-34"/>
            <a:cs typeface="TH SarabunPSK" pitchFamily="34" charset="-34"/>
          </a:endParaRPr>
        </a:p>
      </dgm:t>
    </dgm:pt>
    <dgm:pt modelId="{9A57676A-ADF2-454E-ABF6-FEAB5D80005D}" type="parTrans" cxnId="{136CD486-DF6D-4E52-8E44-96A03431C617}">
      <dgm:prSet/>
      <dgm:spPr/>
      <dgm:t>
        <a:bodyPr/>
        <a:lstStyle/>
        <a:p>
          <a:endParaRPr lang="th-TH" sz="2800" b="1">
            <a:solidFill>
              <a:schemeClr val="tx2"/>
            </a:solidFill>
            <a:latin typeface="TH SarabunPSK" pitchFamily="34" charset="-34"/>
            <a:cs typeface="TH SarabunPSK" pitchFamily="34" charset="-34"/>
          </a:endParaRPr>
        </a:p>
      </dgm:t>
    </dgm:pt>
    <dgm:pt modelId="{430AF7A4-4027-4A99-9F9C-98DC06961096}" type="sibTrans" cxnId="{136CD486-DF6D-4E52-8E44-96A03431C617}">
      <dgm:prSet/>
      <dgm:spPr/>
      <dgm:t>
        <a:bodyPr/>
        <a:lstStyle/>
        <a:p>
          <a:endParaRPr lang="th-TH" sz="2800" b="1">
            <a:solidFill>
              <a:schemeClr val="tx2"/>
            </a:solidFill>
            <a:latin typeface="TH SarabunPSK" pitchFamily="34" charset="-34"/>
            <a:cs typeface="TH SarabunPSK" pitchFamily="34" charset="-34"/>
          </a:endParaRPr>
        </a:p>
      </dgm:t>
    </dgm:pt>
    <dgm:pt modelId="{88008E9C-4D1D-46DD-AED2-06F76ED69B20}" type="pres">
      <dgm:prSet presAssocID="{8C44E92F-5942-4900-9D6E-10E7E294987D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th-TH"/>
        </a:p>
      </dgm:t>
    </dgm:pt>
    <dgm:pt modelId="{0D174007-7F2B-4D2B-B413-5894F01D0AC7}" type="pres">
      <dgm:prSet presAssocID="{C092700A-16D1-498A-9699-B57E90677000}" presName="root1" presStyleCnt="0"/>
      <dgm:spPr/>
    </dgm:pt>
    <dgm:pt modelId="{0B878BD8-7F9B-4131-B613-88B711073C1E}" type="pres">
      <dgm:prSet presAssocID="{C092700A-16D1-498A-9699-B57E90677000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th-TH"/>
        </a:p>
      </dgm:t>
    </dgm:pt>
    <dgm:pt modelId="{7F6F1CFE-F652-4592-9E74-EB892DD95962}" type="pres">
      <dgm:prSet presAssocID="{C092700A-16D1-498A-9699-B57E90677000}" presName="level2hierChild" presStyleCnt="0"/>
      <dgm:spPr/>
    </dgm:pt>
    <dgm:pt modelId="{B63ADB68-19B0-440A-973E-53F97E61EB1D}" type="pres">
      <dgm:prSet presAssocID="{6E1BB2C5-B3C4-425F-BDC6-C1F75073774B}" presName="conn2-1" presStyleLbl="parChTrans1D2" presStyleIdx="0" presStyleCnt="2"/>
      <dgm:spPr/>
      <dgm:t>
        <a:bodyPr/>
        <a:lstStyle/>
        <a:p>
          <a:endParaRPr lang="th-TH"/>
        </a:p>
      </dgm:t>
    </dgm:pt>
    <dgm:pt modelId="{F6ED47AD-0608-4709-9BC0-CF0C60DA9EB7}" type="pres">
      <dgm:prSet presAssocID="{6E1BB2C5-B3C4-425F-BDC6-C1F75073774B}" presName="connTx" presStyleLbl="parChTrans1D2" presStyleIdx="0" presStyleCnt="2"/>
      <dgm:spPr/>
      <dgm:t>
        <a:bodyPr/>
        <a:lstStyle/>
        <a:p>
          <a:endParaRPr lang="th-TH"/>
        </a:p>
      </dgm:t>
    </dgm:pt>
    <dgm:pt modelId="{62D364D7-47E2-4EFB-AD5F-0450DE035FBB}" type="pres">
      <dgm:prSet presAssocID="{DA168CA4-1A20-4DED-8DCE-C5F08169F7AB}" presName="root2" presStyleCnt="0"/>
      <dgm:spPr/>
    </dgm:pt>
    <dgm:pt modelId="{4F1DD289-A610-4153-B853-256621741104}" type="pres">
      <dgm:prSet presAssocID="{DA168CA4-1A20-4DED-8DCE-C5F08169F7AB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th-TH"/>
        </a:p>
      </dgm:t>
    </dgm:pt>
    <dgm:pt modelId="{F58B274C-E558-4294-9B13-CCF69ED0B303}" type="pres">
      <dgm:prSet presAssocID="{DA168CA4-1A20-4DED-8DCE-C5F08169F7AB}" presName="level3hierChild" presStyleCnt="0"/>
      <dgm:spPr/>
    </dgm:pt>
    <dgm:pt modelId="{CE7BA132-085C-4636-A07F-76ED29AB13CC}" type="pres">
      <dgm:prSet presAssocID="{042B7753-BDF5-4DB2-98B4-14FCC0A817AA}" presName="conn2-1" presStyleLbl="parChTrans1D3" presStyleIdx="0" presStyleCnt="3"/>
      <dgm:spPr/>
      <dgm:t>
        <a:bodyPr/>
        <a:lstStyle/>
        <a:p>
          <a:endParaRPr lang="th-TH"/>
        </a:p>
      </dgm:t>
    </dgm:pt>
    <dgm:pt modelId="{F38E74AF-B24B-4140-AA12-C756C59DBF22}" type="pres">
      <dgm:prSet presAssocID="{042B7753-BDF5-4DB2-98B4-14FCC0A817AA}" presName="connTx" presStyleLbl="parChTrans1D3" presStyleIdx="0" presStyleCnt="3"/>
      <dgm:spPr/>
      <dgm:t>
        <a:bodyPr/>
        <a:lstStyle/>
        <a:p>
          <a:endParaRPr lang="th-TH"/>
        </a:p>
      </dgm:t>
    </dgm:pt>
    <dgm:pt modelId="{99EA7CF4-A23F-424A-A3A3-95145432555F}" type="pres">
      <dgm:prSet presAssocID="{F08B9874-79DB-4A65-AA86-D6ADC58F76F1}" presName="root2" presStyleCnt="0"/>
      <dgm:spPr/>
    </dgm:pt>
    <dgm:pt modelId="{45C49472-8CA7-4760-9753-0247D8E87F2D}" type="pres">
      <dgm:prSet presAssocID="{F08B9874-79DB-4A65-AA86-D6ADC58F76F1}" presName="LevelTwoTextNode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th-TH"/>
        </a:p>
      </dgm:t>
    </dgm:pt>
    <dgm:pt modelId="{B1404BB1-0C2C-41A4-9845-244B0CBAAB58}" type="pres">
      <dgm:prSet presAssocID="{F08B9874-79DB-4A65-AA86-D6ADC58F76F1}" presName="level3hierChild" presStyleCnt="0"/>
      <dgm:spPr/>
    </dgm:pt>
    <dgm:pt modelId="{FF04E4CE-5D1C-4143-906A-7D699D5EB0E0}" type="pres">
      <dgm:prSet presAssocID="{0BA53DE7-E99E-4F23-B421-E5A9E3D3B6EB}" presName="conn2-1" presStyleLbl="parChTrans1D4" presStyleIdx="0" presStyleCnt="6"/>
      <dgm:spPr/>
      <dgm:t>
        <a:bodyPr/>
        <a:lstStyle/>
        <a:p>
          <a:endParaRPr lang="th-TH"/>
        </a:p>
      </dgm:t>
    </dgm:pt>
    <dgm:pt modelId="{986670AA-EC80-4A2E-A787-22AB05A4A20D}" type="pres">
      <dgm:prSet presAssocID="{0BA53DE7-E99E-4F23-B421-E5A9E3D3B6EB}" presName="connTx" presStyleLbl="parChTrans1D4" presStyleIdx="0" presStyleCnt="6"/>
      <dgm:spPr/>
      <dgm:t>
        <a:bodyPr/>
        <a:lstStyle/>
        <a:p>
          <a:endParaRPr lang="th-TH"/>
        </a:p>
      </dgm:t>
    </dgm:pt>
    <dgm:pt modelId="{8783C8A5-4C2E-4B11-BA0D-076528F5A429}" type="pres">
      <dgm:prSet presAssocID="{5FE84491-4C50-4C1F-AD2B-5BCD80AF98CF}" presName="root2" presStyleCnt="0"/>
      <dgm:spPr/>
    </dgm:pt>
    <dgm:pt modelId="{5E045E1C-1CEC-4008-B4B1-BFBA74635DC7}" type="pres">
      <dgm:prSet presAssocID="{5FE84491-4C50-4C1F-AD2B-5BCD80AF98CF}" presName="LevelTwoTextNode" presStyleLbl="node4" presStyleIdx="0" presStyleCnt="6">
        <dgm:presLayoutVars>
          <dgm:chPref val="3"/>
        </dgm:presLayoutVars>
      </dgm:prSet>
      <dgm:spPr/>
      <dgm:t>
        <a:bodyPr/>
        <a:lstStyle/>
        <a:p>
          <a:endParaRPr lang="th-TH"/>
        </a:p>
      </dgm:t>
    </dgm:pt>
    <dgm:pt modelId="{0EF425AE-D753-429F-BA10-708A0A78ECF1}" type="pres">
      <dgm:prSet presAssocID="{5FE84491-4C50-4C1F-AD2B-5BCD80AF98CF}" presName="level3hierChild" presStyleCnt="0"/>
      <dgm:spPr/>
    </dgm:pt>
    <dgm:pt modelId="{F89A8F52-F355-44AA-95D0-5D2657A6B064}" type="pres">
      <dgm:prSet presAssocID="{21FE7F34-2863-4BCB-8607-C0F169B776E3}" presName="conn2-1" presStyleLbl="parChTrans1D4" presStyleIdx="1" presStyleCnt="6"/>
      <dgm:spPr/>
      <dgm:t>
        <a:bodyPr/>
        <a:lstStyle/>
        <a:p>
          <a:endParaRPr lang="th-TH"/>
        </a:p>
      </dgm:t>
    </dgm:pt>
    <dgm:pt modelId="{995FB1F2-C4BB-487D-9759-80B80614D090}" type="pres">
      <dgm:prSet presAssocID="{21FE7F34-2863-4BCB-8607-C0F169B776E3}" presName="connTx" presStyleLbl="parChTrans1D4" presStyleIdx="1" presStyleCnt="6"/>
      <dgm:spPr/>
      <dgm:t>
        <a:bodyPr/>
        <a:lstStyle/>
        <a:p>
          <a:endParaRPr lang="th-TH"/>
        </a:p>
      </dgm:t>
    </dgm:pt>
    <dgm:pt modelId="{188D43DA-608C-4F61-8A6C-39DDE6485DB4}" type="pres">
      <dgm:prSet presAssocID="{2ECF8197-B9BE-47D8-8AFA-97D8EB0B707E}" presName="root2" presStyleCnt="0"/>
      <dgm:spPr/>
    </dgm:pt>
    <dgm:pt modelId="{6BCFDAB6-9DD7-47C6-8BD0-21E546675F30}" type="pres">
      <dgm:prSet presAssocID="{2ECF8197-B9BE-47D8-8AFA-97D8EB0B707E}" presName="LevelTwoTextNode" presStyleLbl="node4" presStyleIdx="1" presStyleCnt="6">
        <dgm:presLayoutVars>
          <dgm:chPref val="3"/>
        </dgm:presLayoutVars>
      </dgm:prSet>
      <dgm:spPr/>
      <dgm:t>
        <a:bodyPr/>
        <a:lstStyle/>
        <a:p>
          <a:endParaRPr lang="th-TH"/>
        </a:p>
      </dgm:t>
    </dgm:pt>
    <dgm:pt modelId="{5B94072D-348B-4003-976D-60271786E1EB}" type="pres">
      <dgm:prSet presAssocID="{2ECF8197-B9BE-47D8-8AFA-97D8EB0B707E}" presName="level3hierChild" presStyleCnt="0"/>
      <dgm:spPr/>
    </dgm:pt>
    <dgm:pt modelId="{79128D11-B0C2-4605-B53A-5D8D0C08F00F}" type="pres">
      <dgm:prSet presAssocID="{983BF806-6131-41DC-B09F-591458FADE63}" presName="conn2-1" presStyleLbl="parChTrans1D4" presStyleIdx="2" presStyleCnt="6"/>
      <dgm:spPr/>
      <dgm:t>
        <a:bodyPr/>
        <a:lstStyle/>
        <a:p>
          <a:endParaRPr lang="th-TH"/>
        </a:p>
      </dgm:t>
    </dgm:pt>
    <dgm:pt modelId="{2C44EA4F-1A1E-4ADE-BA8B-AEEE672E6EFA}" type="pres">
      <dgm:prSet presAssocID="{983BF806-6131-41DC-B09F-591458FADE63}" presName="connTx" presStyleLbl="parChTrans1D4" presStyleIdx="2" presStyleCnt="6"/>
      <dgm:spPr/>
      <dgm:t>
        <a:bodyPr/>
        <a:lstStyle/>
        <a:p>
          <a:endParaRPr lang="th-TH"/>
        </a:p>
      </dgm:t>
    </dgm:pt>
    <dgm:pt modelId="{B6D894D6-4F26-4299-A58F-2E8E3CE9A444}" type="pres">
      <dgm:prSet presAssocID="{6843E8D8-FFE2-4483-AE09-B0D8E2E897B7}" presName="root2" presStyleCnt="0"/>
      <dgm:spPr/>
    </dgm:pt>
    <dgm:pt modelId="{4A2CA717-3C0C-406F-B9DD-5FF9A7FC0ACE}" type="pres">
      <dgm:prSet presAssocID="{6843E8D8-FFE2-4483-AE09-B0D8E2E897B7}" presName="LevelTwoTextNode" presStyleLbl="node4" presStyleIdx="2" presStyleCnt="6">
        <dgm:presLayoutVars>
          <dgm:chPref val="3"/>
        </dgm:presLayoutVars>
      </dgm:prSet>
      <dgm:spPr/>
      <dgm:t>
        <a:bodyPr/>
        <a:lstStyle/>
        <a:p>
          <a:endParaRPr lang="th-TH"/>
        </a:p>
      </dgm:t>
    </dgm:pt>
    <dgm:pt modelId="{E2DFFFDB-2508-490C-8F74-28FC7B9A8291}" type="pres">
      <dgm:prSet presAssocID="{6843E8D8-FFE2-4483-AE09-B0D8E2E897B7}" presName="level3hierChild" presStyleCnt="0"/>
      <dgm:spPr/>
    </dgm:pt>
    <dgm:pt modelId="{2FF4D6B1-7A2B-4565-A8A6-CFB739D1FED5}" type="pres">
      <dgm:prSet presAssocID="{7CBDE1CE-013D-40BD-9418-BE0ADA8BCA53}" presName="conn2-1" presStyleLbl="parChTrans1D3" presStyleIdx="1" presStyleCnt="3"/>
      <dgm:spPr/>
      <dgm:t>
        <a:bodyPr/>
        <a:lstStyle/>
        <a:p>
          <a:endParaRPr lang="th-TH"/>
        </a:p>
      </dgm:t>
    </dgm:pt>
    <dgm:pt modelId="{4F78A247-5EA1-40BD-A5DF-DCE00599A772}" type="pres">
      <dgm:prSet presAssocID="{7CBDE1CE-013D-40BD-9418-BE0ADA8BCA53}" presName="connTx" presStyleLbl="parChTrans1D3" presStyleIdx="1" presStyleCnt="3"/>
      <dgm:spPr/>
      <dgm:t>
        <a:bodyPr/>
        <a:lstStyle/>
        <a:p>
          <a:endParaRPr lang="th-TH"/>
        </a:p>
      </dgm:t>
    </dgm:pt>
    <dgm:pt modelId="{FC78813C-A527-4F1C-AF03-06609E4B5C76}" type="pres">
      <dgm:prSet presAssocID="{71B339FA-7515-4287-8A62-8CA4CD130B5F}" presName="root2" presStyleCnt="0"/>
      <dgm:spPr/>
    </dgm:pt>
    <dgm:pt modelId="{140FD9E6-3CAC-4156-8049-8947FB6C9701}" type="pres">
      <dgm:prSet presAssocID="{71B339FA-7515-4287-8A62-8CA4CD130B5F}" presName="LevelTwoTextNode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th-TH"/>
        </a:p>
      </dgm:t>
    </dgm:pt>
    <dgm:pt modelId="{8DDDE63A-6746-4093-A047-253DFF79F8B9}" type="pres">
      <dgm:prSet presAssocID="{71B339FA-7515-4287-8A62-8CA4CD130B5F}" presName="level3hierChild" presStyleCnt="0"/>
      <dgm:spPr/>
    </dgm:pt>
    <dgm:pt modelId="{F5001541-9AC4-42FB-8951-95087E4EF401}" type="pres">
      <dgm:prSet presAssocID="{2D4E0BDD-DE2A-4DAF-98B5-71DAACEA5B5D}" presName="conn2-1" presStyleLbl="parChTrans1D4" presStyleIdx="3" presStyleCnt="6"/>
      <dgm:spPr/>
      <dgm:t>
        <a:bodyPr/>
        <a:lstStyle/>
        <a:p>
          <a:endParaRPr lang="th-TH"/>
        </a:p>
      </dgm:t>
    </dgm:pt>
    <dgm:pt modelId="{BDCDF3A2-F438-4C5E-9159-6C41F7C74FC4}" type="pres">
      <dgm:prSet presAssocID="{2D4E0BDD-DE2A-4DAF-98B5-71DAACEA5B5D}" presName="connTx" presStyleLbl="parChTrans1D4" presStyleIdx="3" presStyleCnt="6"/>
      <dgm:spPr/>
      <dgm:t>
        <a:bodyPr/>
        <a:lstStyle/>
        <a:p>
          <a:endParaRPr lang="th-TH"/>
        </a:p>
      </dgm:t>
    </dgm:pt>
    <dgm:pt modelId="{4C9985C2-1DC1-4994-9579-519BDC9E918C}" type="pres">
      <dgm:prSet presAssocID="{6CB77040-1AF8-4A49-ADF6-11EF98F063C7}" presName="root2" presStyleCnt="0"/>
      <dgm:spPr/>
    </dgm:pt>
    <dgm:pt modelId="{B96BB3A9-183E-4D7D-9F01-FD99EBD982A7}" type="pres">
      <dgm:prSet presAssocID="{6CB77040-1AF8-4A49-ADF6-11EF98F063C7}" presName="LevelTwoTextNode" presStyleLbl="node4" presStyleIdx="3" presStyleCnt="6">
        <dgm:presLayoutVars>
          <dgm:chPref val="3"/>
        </dgm:presLayoutVars>
      </dgm:prSet>
      <dgm:spPr/>
      <dgm:t>
        <a:bodyPr/>
        <a:lstStyle/>
        <a:p>
          <a:endParaRPr lang="th-TH"/>
        </a:p>
      </dgm:t>
    </dgm:pt>
    <dgm:pt modelId="{EB51FEF6-E8B1-4D30-8A99-52D57CE71198}" type="pres">
      <dgm:prSet presAssocID="{6CB77040-1AF8-4A49-ADF6-11EF98F063C7}" presName="level3hierChild" presStyleCnt="0"/>
      <dgm:spPr/>
    </dgm:pt>
    <dgm:pt modelId="{98B596F7-2F24-4915-B401-E02070025E34}" type="pres">
      <dgm:prSet presAssocID="{38D94082-7B0B-4688-A42A-1B24276DBE18}" presName="conn2-1" presStyleLbl="parChTrans1D4" presStyleIdx="4" presStyleCnt="6"/>
      <dgm:spPr/>
      <dgm:t>
        <a:bodyPr/>
        <a:lstStyle/>
        <a:p>
          <a:endParaRPr lang="th-TH"/>
        </a:p>
      </dgm:t>
    </dgm:pt>
    <dgm:pt modelId="{CD2445FF-847E-4648-BD31-9ED450F4EA94}" type="pres">
      <dgm:prSet presAssocID="{38D94082-7B0B-4688-A42A-1B24276DBE18}" presName="connTx" presStyleLbl="parChTrans1D4" presStyleIdx="4" presStyleCnt="6"/>
      <dgm:spPr/>
      <dgm:t>
        <a:bodyPr/>
        <a:lstStyle/>
        <a:p>
          <a:endParaRPr lang="th-TH"/>
        </a:p>
      </dgm:t>
    </dgm:pt>
    <dgm:pt modelId="{15C20D24-8223-4924-916E-922288BA3FE3}" type="pres">
      <dgm:prSet presAssocID="{E1851075-C0C8-48BC-8EFE-27038031391E}" presName="root2" presStyleCnt="0"/>
      <dgm:spPr/>
    </dgm:pt>
    <dgm:pt modelId="{B318B2C2-AA4A-4BEE-BF6F-4E68F9F502B2}" type="pres">
      <dgm:prSet presAssocID="{E1851075-C0C8-48BC-8EFE-27038031391E}" presName="LevelTwoTextNode" presStyleLbl="node4" presStyleIdx="4" presStyleCnt="6">
        <dgm:presLayoutVars>
          <dgm:chPref val="3"/>
        </dgm:presLayoutVars>
      </dgm:prSet>
      <dgm:spPr/>
      <dgm:t>
        <a:bodyPr/>
        <a:lstStyle/>
        <a:p>
          <a:endParaRPr lang="th-TH"/>
        </a:p>
      </dgm:t>
    </dgm:pt>
    <dgm:pt modelId="{4FDD27DA-8FCF-4FF0-A102-81B674FB2090}" type="pres">
      <dgm:prSet presAssocID="{E1851075-C0C8-48BC-8EFE-27038031391E}" presName="level3hierChild" presStyleCnt="0"/>
      <dgm:spPr/>
    </dgm:pt>
    <dgm:pt modelId="{08F19090-F580-4C26-9099-ACA6C6036856}" type="pres">
      <dgm:prSet presAssocID="{CF45AB1F-C7D5-4012-86C8-B7F48F40BD1F}" presName="conn2-1" presStyleLbl="parChTrans1D4" presStyleIdx="5" presStyleCnt="6"/>
      <dgm:spPr/>
      <dgm:t>
        <a:bodyPr/>
        <a:lstStyle/>
        <a:p>
          <a:endParaRPr lang="th-TH"/>
        </a:p>
      </dgm:t>
    </dgm:pt>
    <dgm:pt modelId="{C846A385-B85F-4527-8537-126DEC886593}" type="pres">
      <dgm:prSet presAssocID="{CF45AB1F-C7D5-4012-86C8-B7F48F40BD1F}" presName="connTx" presStyleLbl="parChTrans1D4" presStyleIdx="5" presStyleCnt="6"/>
      <dgm:spPr/>
      <dgm:t>
        <a:bodyPr/>
        <a:lstStyle/>
        <a:p>
          <a:endParaRPr lang="th-TH"/>
        </a:p>
      </dgm:t>
    </dgm:pt>
    <dgm:pt modelId="{AF8BBAF5-1B9A-4C4E-9933-9D847758D63E}" type="pres">
      <dgm:prSet presAssocID="{9CF71FDD-1CA3-4589-AB7C-1EA7B82A4C31}" presName="root2" presStyleCnt="0"/>
      <dgm:spPr/>
    </dgm:pt>
    <dgm:pt modelId="{48435912-4DF5-41CC-BFEC-5D21102F658C}" type="pres">
      <dgm:prSet presAssocID="{9CF71FDD-1CA3-4589-AB7C-1EA7B82A4C31}" presName="LevelTwoTextNode" presStyleLbl="node4" presStyleIdx="5" presStyleCnt="6">
        <dgm:presLayoutVars>
          <dgm:chPref val="3"/>
        </dgm:presLayoutVars>
      </dgm:prSet>
      <dgm:spPr/>
      <dgm:t>
        <a:bodyPr/>
        <a:lstStyle/>
        <a:p>
          <a:endParaRPr lang="th-TH"/>
        </a:p>
      </dgm:t>
    </dgm:pt>
    <dgm:pt modelId="{FEB7DA9D-B5A0-4720-98DA-82CCE5F4861D}" type="pres">
      <dgm:prSet presAssocID="{9CF71FDD-1CA3-4589-AB7C-1EA7B82A4C31}" presName="level3hierChild" presStyleCnt="0"/>
      <dgm:spPr/>
    </dgm:pt>
    <dgm:pt modelId="{53E5101A-1C3A-4AE2-B045-59BF80F8B4F3}" type="pres">
      <dgm:prSet presAssocID="{4785961B-D90D-48A4-BE51-4386E58B7F6D}" presName="conn2-1" presStyleLbl="parChTrans1D3" presStyleIdx="2" presStyleCnt="3"/>
      <dgm:spPr/>
      <dgm:t>
        <a:bodyPr/>
        <a:lstStyle/>
        <a:p>
          <a:endParaRPr lang="th-TH"/>
        </a:p>
      </dgm:t>
    </dgm:pt>
    <dgm:pt modelId="{5232495D-DB92-4A26-AE30-BB0F173EE1AB}" type="pres">
      <dgm:prSet presAssocID="{4785961B-D90D-48A4-BE51-4386E58B7F6D}" presName="connTx" presStyleLbl="parChTrans1D3" presStyleIdx="2" presStyleCnt="3"/>
      <dgm:spPr/>
      <dgm:t>
        <a:bodyPr/>
        <a:lstStyle/>
        <a:p>
          <a:endParaRPr lang="th-TH"/>
        </a:p>
      </dgm:t>
    </dgm:pt>
    <dgm:pt modelId="{786FFB88-01B1-4AA5-BD64-D684A5780B7A}" type="pres">
      <dgm:prSet presAssocID="{276E4B77-37C0-46CC-8135-C4CA609E1603}" presName="root2" presStyleCnt="0"/>
      <dgm:spPr/>
    </dgm:pt>
    <dgm:pt modelId="{12279A8B-C555-453A-BC76-CF8B912E72A0}" type="pres">
      <dgm:prSet presAssocID="{276E4B77-37C0-46CC-8135-C4CA609E1603}" presName="LevelTwoTextNode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th-TH"/>
        </a:p>
      </dgm:t>
    </dgm:pt>
    <dgm:pt modelId="{EEA122E1-0DCE-4433-AB94-732C4E9ECFA1}" type="pres">
      <dgm:prSet presAssocID="{276E4B77-37C0-46CC-8135-C4CA609E1603}" presName="level3hierChild" presStyleCnt="0"/>
      <dgm:spPr/>
    </dgm:pt>
    <dgm:pt modelId="{9F7A3E73-7837-48C4-866B-42F1F130F323}" type="pres">
      <dgm:prSet presAssocID="{EFD45D7A-BFD9-483F-8298-3EF3B752B8F2}" presName="conn2-1" presStyleLbl="parChTrans1D2" presStyleIdx="1" presStyleCnt="2"/>
      <dgm:spPr/>
      <dgm:t>
        <a:bodyPr/>
        <a:lstStyle/>
        <a:p>
          <a:endParaRPr lang="th-TH"/>
        </a:p>
      </dgm:t>
    </dgm:pt>
    <dgm:pt modelId="{AE36EB43-5041-416E-B5DE-9DE1AA0D41F5}" type="pres">
      <dgm:prSet presAssocID="{EFD45D7A-BFD9-483F-8298-3EF3B752B8F2}" presName="connTx" presStyleLbl="parChTrans1D2" presStyleIdx="1" presStyleCnt="2"/>
      <dgm:spPr/>
      <dgm:t>
        <a:bodyPr/>
        <a:lstStyle/>
        <a:p>
          <a:endParaRPr lang="th-TH"/>
        </a:p>
      </dgm:t>
    </dgm:pt>
    <dgm:pt modelId="{4DB889E2-9257-4DEF-9588-615D2471A0FA}" type="pres">
      <dgm:prSet presAssocID="{2D02F602-1939-40FB-8677-CCD7782888BE}" presName="root2" presStyleCnt="0"/>
      <dgm:spPr/>
    </dgm:pt>
    <dgm:pt modelId="{544DAB5A-B492-4EC2-947F-E943A6033B1C}" type="pres">
      <dgm:prSet presAssocID="{2D02F602-1939-40FB-8677-CCD7782888BE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th-TH"/>
        </a:p>
      </dgm:t>
    </dgm:pt>
    <dgm:pt modelId="{3093B30F-7258-4307-A304-F90D990465F7}" type="pres">
      <dgm:prSet presAssocID="{2D02F602-1939-40FB-8677-CCD7782888BE}" presName="level3hierChild" presStyleCnt="0"/>
      <dgm:spPr/>
    </dgm:pt>
  </dgm:ptLst>
  <dgm:cxnLst>
    <dgm:cxn modelId="{CD94A669-9C28-4865-A8C7-5674BF3189B4}" srcId="{F08B9874-79DB-4A65-AA86-D6ADC58F76F1}" destId="{6843E8D8-FFE2-4483-AE09-B0D8E2E897B7}" srcOrd="2" destOrd="0" parTransId="{983BF806-6131-41DC-B09F-591458FADE63}" sibTransId="{BAF970AF-F719-4B7D-B3F6-84A0BDEEB380}"/>
    <dgm:cxn modelId="{52584385-F5EF-4C31-A3B3-A73BF69923D9}" type="presOf" srcId="{6E1BB2C5-B3C4-425F-BDC6-C1F75073774B}" destId="{F6ED47AD-0608-4709-9BC0-CF0C60DA9EB7}" srcOrd="1" destOrd="0" presId="urn:microsoft.com/office/officeart/2005/8/layout/hierarchy2"/>
    <dgm:cxn modelId="{EAB84BA8-3A58-4228-9DAF-2BA23370F7B4}" srcId="{71B339FA-7515-4287-8A62-8CA4CD130B5F}" destId="{9CF71FDD-1CA3-4589-AB7C-1EA7B82A4C31}" srcOrd="2" destOrd="0" parTransId="{CF45AB1F-C7D5-4012-86C8-B7F48F40BD1F}" sibTransId="{F75CF8F7-28F9-40D1-83A0-EEFB544712E3}"/>
    <dgm:cxn modelId="{84DD52BC-0BEC-4DA0-B5F3-33B292D1309C}" type="presOf" srcId="{6843E8D8-FFE2-4483-AE09-B0D8E2E897B7}" destId="{4A2CA717-3C0C-406F-B9DD-5FF9A7FC0ACE}" srcOrd="0" destOrd="0" presId="urn:microsoft.com/office/officeart/2005/8/layout/hierarchy2"/>
    <dgm:cxn modelId="{2B2EAD95-1169-4604-978D-41EBBD61B1EC}" srcId="{C092700A-16D1-498A-9699-B57E90677000}" destId="{DA168CA4-1A20-4DED-8DCE-C5F08169F7AB}" srcOrd="0" destOrd="0" parTransId="{6E1BB2C5-B3C4-425F-BDC6-C1F75073774B}" sibTransId="{02F9B1E2-D1EB-416E-9DFC-E631B4640181}"/>
    <dgm:cxn modelId="{AC557ECD-7830-43A6-B00B-BE3420A47661}" type="presOf" srcId="{4785961B-D90D-48A4-BE51-4386E58B7F6D}" destId="{5232495D-DB92-4A26-AE30-BB0F173EE1AB}" srcOrd="1" destOrd="0" presId="urn:microsoft.com/office/officeart/2005/8/layout/hierarchy2"/>
    <dgm:cxn modelId="{29031B08-C1CE-4B06-912C-54FD24F6D203}" type="presOf" srcId="{CF45AB1F-C7D5-4012-86C8-B7F48F40BD1F}" destId="{08F19090-F580-4C26-9099-ACA6C6036856}" srcOrd="0" destOrd="0" presId="urn:microsoft.com/office/officeart/2005/8/layout/hierarchy2"/>
    <dgm:cxn modelId="{0628A6FB-DA19-4F72-A340-4201352C7277}" type="presOf" srcId="{042B7753-BDF5-4DB2-98B4-14FCC0A817AA}" destId="{F38E74AF-B24B-4140-AA12-C756C59DBF22}" srcOrd="1" destOrd="0" presId="urn:microsoft.com/office/officeart/2005/8/layout/hierarchy2"/>
    <dgm:cxn modelId="{DA8169E5-652B-4EE7-BA6B-2A92D508926B}" srcId="{DA168CA4-1A20-4DED-8DCE-C5F08169F7AB}" destId="{71B339FA-7515-4287-8A62-8CA4CD130B5F}" srcOrd="1" destOrd="0" parTransId="{7CBDE1CE-013D-40BD-9418-BE0ADA8BCA53}" sibTransId="{6A1D7684-1AF8-4505-918D-28C899FD356C}"/>
    <dgm:cxn modelId="{FD064B79-3C8E-4573-83BD-94738F5A700F}" type="presOf" srcId="{2D4E0BDD-DE2A-4DAF-98B5-71DAACEA5B5D}" destId="{BDCDF3A2-F438-4C5E-9159-6C41F7C74FC4}" srcOrd="1" destOrd="0" presId="urn:microsoft.com/office/officeart/2005/8/layout/hierarchy2"/>
    <dgm:cxn modelId="{50B95489-C702-4AE8-8713-F124A65D6491}" srcId="{71B339FA-7515-4287-8A62-8CA4CD130B5F}" destId="{E1851075-C0C8-48BC-8EFE-27038031391E}" srcOrd="1" destOrd="0" parTransId="{38D94082-7B0B-4688-A42A-1B24276DBE18}" sibTransId="{4BB6F313-ED25-451C-A10F-A4174494E4F7}"/>
    <dgm:cxn modelId="{F4D44316-5D5A-4911-9E3E-B2A0DFE8FB37}" srcId="{DA168CA4-1A20-4DED-8DCE-C5F08169F7AB}" destId="{F08B9874-79DB-4A65-AA86-D6ADC58F76F1}" srcOrd="0" destOrd="0" parTransId="{042B7753-BDF5-4DB2-98B4-14FCC0A817AA}" sibTransId="{EFDFB336-2BD6-4996-90E8-5D8DB07186F8}"/>
    <dgm:cxn modelId="{E04F6C7D-8C0B-41C9-ABD7-5EAB79160BDC}" srcId="{F08B9874-79DB-4A65-AA86-D6ADC58F76F1}" destId="{5FE84491-4C50-4C1F-AD2B-5BCD80AF98CF}" srcOrd="0" destOrd="0" parTransId="{0BA53DE7-E99E-4F23-B421-E5A9E3D3B6EB}" sibTransId="{4E9BFBBA-1F9F-4E30-8FA4-16927100E3C6}"/>
    <dgm:cxn modelId="{C88B24E0-F606-4720-8625-4B708602E95B}" type="presOf" srcId="{CF45AB1F-C7D5-4012-86C8-B7F48F40BD1F}" destId="{C846A385-B85F-4527-8537-126DEC886593}" srcOrd="1" destOrd="0" presId="urn:microsoft.com/office/officeart/2005/8/layout/hierarchy2"/>
    <dgm:cxn modelId="{712A3683-3B6B-4CD9-96BD-A159CD5C497B}" type="presOf" srcId="{5FE84491-4C50-4C1F-AD2B-5BCD80AF98CF}" destId="{5E045E1C-1CEC-4008-B4B1-BFBA74635DC7}" srcOrd="0" destOrd="0" presId="urn:microsoft.com/office/officeart/2005/8/layout/hierarchy2"/>
    <dgm:cxn modelId="{327A3C32-BC32-4394-9FDD-47B2935E1E06}" type="presOf" srcId="{2D4E0BDD-DE2A-4DAF-98B5-71DAACEA5B5D}" destId="{F5001541-9AC4-42FB-8951-95087E4EF401}" srcOrd="0" destOrd="0" presId="urn:microsoft.com/office/officeart/2005/8/layout/hierarchy2"/>
    <dgm:cxn modelId="{C4F10B1D-1DE9-42AD-A2BB-C44CE98AB753}" type="presOf" srcId="{042B7753-BDF5-4DB2-98B4-14FCC0A817AA}" destId="{CE7BA132-085C-4636-A07F-76ED29AB13CC}" srcOrd="0" destOrd="0" presId="urn:microsoft.com/office/officeart/2005/8/layout/hierarchy2"/>
    <dgm:cxn modelId="{0DD6D737-8A42-4009-B6A9-9C7F6A1ADCB0}" type="presOf" srcId="{0BA53DE7-E99E-4F23-B421-E5A9E3D3B6EB}" destId="{986670AA-EC80-4A2E-A787-22AB05A4A20D}" srcOrd="1" destOrd="0" presId="urn:microsoft.com/office/officeart/2005/8/layout/hierarchy2"/>
    <dgm:cxn modelId="{CBDA4B46-D219-4ADE-B93F-40AFC3CD6C34}" type="presOf" srcId="{6E1BB2C5-B3C4-425F-BDC6-C1F75073774B}" destId="{B63ADB68-19B0-440A-973E-53F97E61EB1D}" srcOrd="0" destOrd="0" presId="urn:microsoft.com/office/officeart/2005/8/layout/hierarchy2"/>
    <dgm:cxn modelId="{F6B9263B-10DF-4345-B948-12336728E6EE}" type="presOf" srcId="{EFD45D7A-BFD9-483F-8298-3EF3B752B8F2}" destId="{AE36EB43-5041-416E-B5DE-9DE1AA0D41F5}" srcOrd="1" destOrd="0" presId="urn:microsoft.com/office/officeart/2005/8/layout/hierarchy2"/>
    <dgm:cxn modelId="{87C68BBB-1E68-4611-98DC-18DDBB841195}" type="presOf" srcId="{21FE7F34-2863-4BCB-8607-C0F169B776E3}" destId="{995FB1F2-C4BB-487D-9759-80B80614D090}" srcOrd="1" destOrd="0" presId="urn:microsoft.com/office/officeart/2005/8/layout/hierarchy2"/>
    <dgm:cxn modelId="{B3B7695C-49E7-4DA1-97D6-15468908199B}" type="presOf" srcId="{4785961B-D90D-48A4-BE51-4386E58B7F6D}" destId="{53E5101A-1C3A-4AE2-B045-59BF80F8B4F3}" srcOrd="0" destOrd="0" presId="urn:microsoft.com/office/officeart/2005/8/layout/hierarchy2"/>
    <dgm:cxn modelId="{90C54900-D6BF-4305-8572-0E202B5AD215}" type="presOf" srcId="{9CF71FDD-1CA3-4589-AB7C-1EA7B82A4C31}" destId="{48435912-4DF5-41CC-BFEC-5D21102F658C}" srcOrd="0" destOrd="0" presId="urn:microsoft.com/office/officeart/2005/8/layout/hierarchy2"/>
    <dgm:cxn modelId="{D65E0675-88FA-4912-9723-16420D67C2E1}" type="presOf" srcId="{0BA53DE7-E99E-4F23-B421-E5A9E3D3B6EB}" destId="{FF04E4CE-5D1C-4143-906A-7D699D5EB0E0}" srcOrd="0" destOrd="0" presId="urn:microsoft.com/office/officeart/2005/8/layout/hierarchy2"/>
    <dgm:cxn modelId="{1C64DC0D-6AE8-4FF9-BA55-98CC03025CAD}" type="presOf" srcId="{7CBDE1CE-013D-40BD-9418-BE0ADA8BCA53}" destId="{4F78A247-5EA1-40BD-A5DF-DCE00599A772}" srcOrd="1" destOrd="0" presId="urn:microsoft.com/office/officeart/2005/8/layout/hierarchy2"/>
    <dgm:cxn modelId="{2A8887B6-5635-4AC4-8DD8-CB9FC4C2A535}" type="presOf" srcId="{6CB77040-1AF8-4A49-ADF6-11EF98F063C7}" destId="{B96BB3A9-183E-4D7D-9F01-FD99EBD982A7}" srcOrd="0" destOrd="0" presId="urn:microsoft.com/office/officeart/2005/8/layout/hierarchy2"/>
    <dgm:cxn modelId="{BE283732-86EC-49EE-A64B-D815D8A63FB5}" type="presOf" srcId="{DA168CA4-1A20-4DED-8DCE-C5F08169F7AB}" destId="{4F1DD289-A610-4153-B853-256621741104}" srcOrd="0" destOrd="0" presId="urn:microsoft.com/office/officeart/2005/8/layout/hierarchy2"/>
    <dgm:cxn modelId="{F3EF2B80-51C9-4669-AB5C-6FFD8325D79F}" type="presOf" srcId="{E1851075-C0C8-48BC-8EFE-27038031391E}" destId="{B318B2C2-AA4A-4BEE-BF6F-4E68F9F502B2}" srcOrd="0" destOrd="0" presId="urn:microsoft.com/office/officeart/2005/8/layout/hierarchy2"/>
    <dgm:cxn modelId="{79B04721-A0C3-47B0-91A8-213AB602F0FB}" type="presOf" srcId="{983BF806-6131-41DC-B09F-591458FADE63}" destId="{2C44EA4F-1A1E-4ADE-BA8B-AEEE672E6EFA}" srcOrd="1" destOrd="0" presId="urn:microsoft.com/office/officeart/2005/8/layout/hierarchy2"/>
    <dgm:cxn modelId="{6FD704DA-7D4F-4B73-816E-A3734C28F17A}" type="presOf" srcId="{2D02F602-1939-40FB-8677-CCD7782888BE}" destId="{544DAB5A-B492-4EC2-947F-E943A6033B1C}" srcOrd="0" destOrd="0" presId="urn:microsoft.com/office/officeart/2005/8/layout/hierarchy2"/>
    <dgm:cxn modelId="{30245CF8-5D27-4D09-91EF-4443E2EC2ABC}" srcId="{71B339FA-7515-4287-8A62-8CA4CD130B5F}" destId="{6CB77040-1AF8-4A49-ADF6-11EF98F063C7}" srcOrd="0" destOrd="0" parTransId="{2D4E0BDD-DE2A-4DAF-98B5-71DAACEA5B5D}" sibTransId="{3B025BCC-80A7-415F-B75C-13ECB830771D}"/>
    <dgm:cxn modelId="{BD5E8C40-4548-40D7-9A7A-CF8EBFE92E5B}" srcId="{F08B9874-79DB-4A65-AA86-D6ADC58F76F1}" destId="{2ECF8197-B9BE-47D8-8AFA-97D8EB0B707E}" srcOrd="1" destOrd="0" parTransId="{21FE7F34-2863-4BCB-8607-C0F169B776E3}" sibTransId="{EBF37344-537B-4470-B504-3D2F702E2603}"/>
    <dgm:cxn modelId="{B14F01F9-F2F1-4526-8D3A-594723DD8CF2}" srcId="{DA168CA4-1A20-4DED-8DCE-C5F08169F7AB}" destId="{276E4B77-37C0-46CC-8135-C4CA609E1603}" srcOrd="2" destOrd="0" parTransId="{4785961B-D90D-48A4-BE51-4386E58B7F6D}" sibTransId="{95FADA25-E8DB-44D2-9F62-12E4655F4ECE}"/>
    <dgm:cxn modelId="{94146C7C-11FD-4C69-931A-114B06CF915C}" type="presOf" srcId="{38D94082-7B0B-4688-A42A-1B24276DBE18}" destId="{98B596F7-2F24-4915-B401-E02070025E34}" srcOrd="0" destOrd="0" presId="urn:microsoft.com/office/officeart/2005/8/layout/hierarchy2"/>
    <dgm:cxn modelId="{0634CEAF-9304-404A-907F-C16EC9FF13AB}" type="presOf" srcId="{71B339FA-7515-4287-8A62-8CA4CD130B5F}" destId="{140FD9E6-3CAC-4156-8049-8947FB6C9701}" srcOrd="0" destOrd="0" presId="urn:microsoft.com/office/officeart/2005/8/layout/hierarchy2"/>
    <dgm:cxn modelId="{DF79D6B3-F40B-4AB0-8BE4-3187B8571D08}" type="presOf" srcId="{F08B9874-79DB-4A65-AA86-D6ADC58F76F1}" destId="{45C49472-8CA7-4760-9753-0247D8E87F2D}" srcOrd="0" destOrd="0" presId="urn:microsoft.com/office/officeart/2005/8/layout/hierarchy2"/>
    <dgm:cxn modelId="{13F96FEF-4CD6-457C-9741-C013D66B8166}" type="presOf" srcId="{C092700A-16D1-498A-9699-B57E90677000}" destId="{0B878BD8-7F9B-4131-B613-88B711073C1E}" srcOrd="0" destOrd="0" presId="urn:microsoft.com/office/officeart/2005/8/layout/hierarchy2"/>
    <dgm:cxn modelId="{422D70B2-9028-4289-9F45-7AA8F08E864C}" type="presOf" srcId="{276E4B77-37C0-46CC-8135-C4CA609E1603}" destId="{12279A8B-C555-453A-BC76-CF8B912E72A0}" srcOrd="0" destOrd="0" presId="urn:microsoft.com/office/officeart/2005/8/layout/hierarchy2"/>
    <dgm:cxn modelId="{78214FF1-E225-4540-8973-A41B1822211E}" type="presOf" srcId="{38D94082-7B0B-4688-A42A-1B24276DBE18}" destId="{CD2445FF-847E-4648-BD31-9ED450F4EA94}" srcOrd="1" destOrd="0" presId="urn:microsoft.com/office/officeart/2005/8/layout/hierarchy2"/>
    <dgm:cxn modelId="{2D1F3392-5F7D-4CA5-9E54-12024DC7EFDF}" srcId="{C092700A-16D1-498A-9699-B57E90677000}" destId="{2D02F602-1939-40FB-8677-CCD7782888BE}" srcOrd="1" destOrd="0" parTransId="{EFD45D7A-BFD9-483F-8298-3EF3B752B8F2}" sibTransId="{51D2B11D-45BC-48D5-B3A1-64C61F0BC99A}"/>
    <dgm:cxn modelId="{ED138B09-C941-49DD-89D8-9A6E927A14E4}" type="presOf" srcId="{2ECF8197-B9BE-47D8-8AFA-97D8EB0B707E}" destId="{6BCFDAB6-9DD7-47C6-8BD0-21E546675F30}" srcOrd="0" destOrd="0" presId="urn:microsoft.com/office/officeart/2005/8/layout/hierarchy2"/>
    <dgm:cxn modelId="{7044E383-6D9A-4ABD-8333-EE92A33ADAFB}" type="presOf" srcId="{EFD45D7A-BFD9-483F-8298-3EF3B752B8F2}" destId="{9F7A3E73-7837-48C4-866B-42F1F130F323}" srcOrd="0" destOrd="0" presId="urn:microsoft.com/office/officeart/2005/8/layout/hierarchy2"/>
    <dgm:cxn modelId="{A4D8FA5F-551E-4816-8386-606F46B7557B}" type="presOf" srcId="{21FE7F34-2863-4BCB-8607-C0F169B776E3}" destId="{F89A8F52-F355-44AA-95D0-5D2657A6B064}" srcOrd="0" destOrd="0" presId="urn:microsoft.com/office/officeart/2005/8/layout/hierarchy2"/>
    <dgm:cxn modelId="{8D3CDA5A-7CAB-4C18-9AF0-DB36264C95C8}" type="presOf" srcId="{983BF806-6131-41DC-B09F-591458FADE63}" destId="{79128D11-B0C2-4605-B53A-5D8D0C08F00F}" srcOrd="0" destOrd="0" presId="urn:microsoft.com/office/officeart/2005/8/layout/hierarchy2"/>
    <dgm:cxn modelId="{9550A438-1AFB-4073-A284-3F1CF0754E1C}" type="presOf" srcId="{8C44E92F-5942-4900-9D6E-10E7E294987D}" destId="{88008E9C-4D1D-46DD-AED2-06F76ED69B20}" srcOrd="0" destOrd="0" presId="urn:microsoft.com/office/officeart/2005/8/layout/hierarchy2"/>
    <dgm:cxn modelId="{AD5B7530-90FC-4C71-B105-7012DD6134C4}" type="presOf" srcId="{7CBDE1CE-013D-40BD-9418-BE0ADA8BCA53}" destId="{2FF4D6B1-7A2B-4565-A8A6-CFB739D1FED5}" srcOrd="0" destOrd="0" presId="urn:microsoft.com/office/officeart/2005/8/layout/hierarchy2"/>
    <dgm:cxn modelId="{136CD486-DF6D-4E52-8E44-96A03431C617}" srcId="{8C44E92F-5942-4900-9D6E-10E7E294987D}" destId="{C092700A-16D1-498A-9699-B57E90677000}" srcOrd="0" destOrd="0" parTransId="{9A57676A-ADF2-454E-ABF6-FEAB5D80005D}" sibTransId="{430AF7A4-4027-4A99-9F9C-98DC06961096}"/>
    <dgm:cxn modelId="{8E43E30C-7A4C-4FCE-80F4-0ECBC00A11C8}" type="presParOf" srcId="{88008E9C-4D1D-46DD-AED2-06F76ED69B20}" destId="{0D174007-7F2B-4D2B-B413-5894F01D0AC7}" srcOrd="0" destOrd="0" presId="urn:microsoft.com/office/officeart/2005/8/layout/hierarchy2"/>
    <dgm:cxn modelId="{4FE08D50-B4CC-4E1A-B5D0-DA07143762FF}" type="presParOf" srcId="{0D174007-7F2B-4D2B-B413-5894F01D0AC7}" destId="{0B878BD8-7F9B-4131-B613-88B711073C1E}" srcOrd="0" destOrd="0" presId="urn:microsoft.com/office/officeart/2005/8/layout/hierarchy2"/>
    <dgm:cxn modelId="{29BB7906-6802-4F4E-8580-14E294818845}" type="presParOf" srcId="{0D174007-7F2B-4D2B-B413-5894F01D0AC7}" destId="{7F6F1CFE-F652-4592-9E74-EB892DD95962}" srcOrd="1" destOrd="0" presId="urn:microsoft.com/office/officeart/2005/8/layout/hierarchy2"/>
    <dgm:cxn modelId="{9631BF7C-B49B-4040-8310-4C012F053535}" type="presParOf" srcId="{7F6F1CFE-F652-4592-9E74-EB892DD95962}" destId="{B63ADB68-19B0-440A-973E-53F97E61EB1D}" srcOrd="0" destOrd="0" presId="urn:microsoft.com/office/officeart/2005/8/layout/hierarchy2"/>
    <dgm:cxn modelId="{5C48ACE3-BDF8-4A04-8D0A-EC35BE5CA859}" type="presParOf" srcId="{B63ADB68-19B0-440A-973E-53F97E61EB1D}" destId="{F6ED47AD-0608-4709-9BC0-CF0C60DA9EB7}" srcOrd="0" destOrd="0" presId="urn:microsoft.com/office/officeart/2005/8/layout/hierarchy2"/>
    <dgm:cxn modelId="{7D9CA042-64FD-4C9E-A0A3-1CF9DD7FA7A4}" type="presParOf" srcId="{7F6F1CFE-F652-4592-9E74-EB892DD95962}" destId="{62D364D7-47E2-4EFB-AD5F-0450DE035FBB}" srcOrd="1" destOrd="0" presId="urn:microsoft.com/office/officeart/2005/8/layout/hierarchy2"/>
    <dgm:cxn modelId="{34956556-2CC0-47A7-B9A4-42F663CB553B}" type="presParOf" srcId="{62D364D7-47E2-4EFB-AD5F-0450DE035FBB}" destId="{4F1DD289-A610-4153-B853-256621741104}" srcOrd="0" destOrd="0" presId="urn:microsoft.com/office/officeart/2005/8/layout/hierarchy2"/>
    <dgm:cxn modelId="{D6F8A280-A761-47D6-9AEC-CA98ABAE258A}" type="presParOf" srcId="{62D364D7-47E2-4EFB-AD5F-0450DE035FBB}" destId="{F58B274C-E558-4294-9B13-CCF69ED0B303}" srcOrd="1" destOrd="0" presId="urn:microsoft.com/office/officeart/2005/8/layout/hierarchy2"/>
    <dgm:cxn modelId="{0BC4D836-65CD-47FF-B4C3-760CC6356656}" type="presParOf" srcId="{F58B274C-E558-4294-9B13-CCF69ED0B303}" destId="{CE7BA132-085C-4636-A07F-76ED29AB13CC}" srcOrd="0" destOrd="0" presId="urn:microsoft.com/office/officeart/2005/8/layout/hierarchy2"/>
    <dgm:cxn modelId="{FE0F956E-D216-4860-89AB-E0CADFEA5BA7}" type="presParOf" srcId="{CE7BA132-085C-4636-A07F-76ED29AB13CC}" destId="{F38E74AF-B24B-4140-AA12-C756C59DBF22}" srcOrd="0" destOrd="0" presId="urn:microsoft.com/office/officeart/2005/8/layout/hierarchy2"/>
    <dgm:cxn modelId="{DFAAE7B4-8574-49B0-9E8A-9DDD5A2AE6D4}" type="presParOf" srcId="{F58B274C-E558-4294-9B13-CCF69ED0B303}" destId="{99EA7CF4-A23F-424A-A3A3-95145432555F}" srcOrd="1" destOrd="0" presId="urn:microsoft.com/office/officeart/2005/8/layout/hierarchy2"/>
    <dgm:cxn modelId="{9C1DF439-F127-4A7E-82DF-45954636B5BC}" type="presParOf" srcId="{99EA7CF4-A23F-424A-A3A3-95145432555F}" destId="{45C49472-8CA7-4760-9753-0247D8E87F2D}" srcOrd="0" destOrd="0" presId="urn:microsoft.com/office/officeart/2005/8/layout/hierarchy2"/>
    <dgm:cxn modelId="{209B4B75-A783-4FFF-AD71-5D725F30E175}" type="presParOf" srcId="{99EA7CF4-A23F-424A-A3A3-95145432555F}" destId="{B1404BB1-0C2C-41A4-9845-244B0CBAAB58}" srcOrd="1" destOrd="0" presId="urn:microsoft.com/office/officeart/2005/8/layout/hierarchy2"/>
    <dgm:cxn modelId="{55851CBD-80ED-4FD0-BDE5-D02BCD000DF7}" type="presParOf" srcId="{B1404BB1-0C2C-41A4-9845-244B0CBAAB58}" destId="{FF04E4CE-5D1C-4143-906A-7D699D5EB0E0}" srcOrd="0" destOrd="0" presId="urn:microsoft.com/office/officeart/2005/8/layout/hierarchy2"/>
    <dgm:cxn modelId="{4C4007F6-E53B-4BF5-AB83-C452CC38EC4F}" type="presParOf" srcId="{FF04E4CE-5D1C-4143-906A-7D699D5EB0E0}" destId="{986670AA-EC80-4A2E-A787-22AB05A4A20D}" srcOrd="0" destOrd="0" presId="urn:microsoft.com/office/officeart/2005/8/layout/hierarchy2"/>
    <dgm:cxn modelId="{AC31C388-D9AC-4843-92FF-373E8413717E}" type="presParOf" srcId="{B1404BB1-0C2C-41A4-9845-244B0CBAAB58}" destId="{8783C8A5-4C2E-4B11-BA0D-076528F5A429}" srcOrd="1" destOrd="0" presId="urn:microsoft.com/office/officeart/2005/8/layout/hierarchy2"/>
    <dgm:cxn modelId="{02784D91-92BB-480F-8FE3-490BCDBCBAE3}" type="presParOf" srcId="{8783C8A5-4C2E-4B11-BA0D-076528F5A429}" destId="{5E045E1C-1CEC-4008-B4B1-BFBA74635DC7}" srcOrd="0" destOrd="0" presId="urn:microsoft.com/office/officeart/2005/8/layout/hierarchy2"/>
    <dgm:cxn modelId="{5C22038A-1282-475F-9F1A-033800047895}" type="presParOf" srcId="{8783C8A5-4C2E-4B11-BA0D-076528F5A429}" destId="{0EF425AE-D753-429F-BA10-708A0A78ECF1}" srcOrd="1" destOrd="0" presId="urn:microsoft.com/office/officeart/2005/8/layout/hierarchy2"/>
    <dgm:cxn modelId="{72DE50EF-CF1B-4CB5-8BB6-B52285F31999}" type="presParOf" srcId="{B1404BB1-0C2C-41A4-9845-244B0CBAAB58}" destId="{F89A8F52-F355-44AA-95D0-5D2657A6B064}" srcOrd="2" destOrd="0" presId="urn:microsoft.com/office/officeart/2005/8/layout/hierarchy2"/>
    <dgm:cxn modelId="{9CCD89C5-8176-44E3-AE6E-376A41821273}" type="presParOf" srcId="{F89A8F52-F355-44AA-95D0-5D2657A6B064}" destId="{995FB1F2-C4BB-487D-9759-80B80614D090}" srcOrd="0" destOrd="0" presId="urn:microsoft.com/office/officeart/2005/8/layout/hierarchy2"/>
    <dgm:cxn modelId="{07549F0F-91F0-417B-9224-5C9C1C701758}" type="presParOf" srcId="{B1404BB1-0C2C-41A4-9845-244B0CBAAB58}" destId="{188D43DA-608C-4F61-8A6C-39DDE6485DB4}" srcOrd="3" destOrd="0" presId="urn:microsoft.com/office/officeart/2005/8/layout/hierarchy2"/>
    <dgm:cxn modelId="{6FEE9DC4-19F6-454F-A15A-E7D57657E2F1}" type="presParOf" srcId="{188D43DA-608C-4F61-8A6C-39DDE6485DB4}" destId="{6BCFDAB6-9DD7-47C6-8BD0-21E546675F30}" srcOrd="0" destOrd="0" presId="urn:microsoft.com/office/officeart/2005/8/layout/hierarchy2"/>
    <dgm:cxn modelId="{27325DD4-A8A6-4034-ADFA-0E05DCD6E77D}" type="presParOf" srcId="{188D43DA-608C-4F61-8A6C-39DDE6485DB4}" destId="{5B94072D-348B-4003-976D-60271786E1EB}" srcOrd="1" destOrd="0" presId="urn:microsoft.com/office/officeart/2005/8/layout/hierarchy2"/>
    <dgm:cxn modelId="{04739DED-5483-42E7-AFF4-99EC2F7AB5ED}" type="presParOf" srcId="{B1404BB1-0C2C-41A4-9845-244B0CBAAB58}" destId="{79128D11-B0C2-4605-B53A-5D8D0C08F00F}" srcOrd="4" destOrd="0" presId="urn:microsoft.com/office/officeart/2005/8/layout/hierarchy2"/>
    <dgm:cxn modelId="{566AE429-3BD6-449A-B36B-9D26B13DA466}" type="presParOf" srcId="{79128D11-B0C2-4605-B53A-5D8D0C08F00F}" destId="{2C44EA4F-1A1E-4ADE-BA8B-AEEE672E6EFA}" srcOrd="0" destOrd="0" presId="urn:microsoft.com/office/officeart/2005/8/layout/hierarchy2"/>
    <dgm:cxn modelId="{FAE8258A-5C67-4195-9BE7-A2384BC5D7B1}" type="presParOf" srcId="{B1404BB1-0C2C-41A4-9845-244B0CBAAB58}" destId="{B6D894D6-4F26-4299-A58F-2E8E3CE9A444}" srcOrd="5" destOrd="0" presId="urn:microsoft.com/office/officeart/2005/8/layout/hierarchy2"/>
    <dgm:cxn modelId="{9AB3FB56-4F31-46F9-A93E-8562C71E8E5A}" type="presParOf" srcId="{B6D894D6-4F26-4299-A58F-2E8E3CE9A444}" destId="{4A2CA717-3C0C-406F-B9DD-5FF9A7FC0ACE}" srcOrd="0" destOrd="0" presId="urn:microsoft.com/office/officeart/2005/8/layout/hierarchy2"/>
    <dgm:cxn modelId="{7D7E9A0D-1A52-4403-8F5D-A703BF9F53A0}" type="presParOf" srcId="{B6D894D6-4F26-4299-A58F-2E8E3CE9A444}" destId="{E2DFFFDB-2508-490C-8F74-28FC7B9A8291}" srcOrd="1" destOrd="0" presId="urn:microsoft.com/office/officeart/2005/8/layout/hierarchy2"/>
    <dgm:cxn modelId="{64B69168-9C58-435D-B60F-68B566B52AE3}" type="presParOf" srcId="{F58B274C-E558-4294-9B13-CCF69ED0B303}" destId="{2FF4D6B1-7A2B-4565-A8A6-CFB739D1FED5}" srcOrd="2" destOrd="0" presId="urn:microsoft.com/office/officeart/2005/8/layout/hierarchy2"/>
    <dgm:cxn modelId="{E06782C5-972D-4FEF-A05E-6E7BDD96575F}" type="presParOf" srcId="{2FF4D6B1-7A2B-4565-A8A6-CFB739D1FED5}" destId="{4F78A247-5EA1-40BD-A5DF-DCE00599A772}" srcOrd="0" destOrd="0" presId="urn:microsoft.com/office/officeart/2005/8/layout/hierarchy2"/>
    <dgm:cxn modelId="{3562865A-5849-4E7D-8811-FC5F11DC5868}" type="presParOf" srcId="{F58B274C-E558-4294-9B13-CCF69ED0B303}" destId="{FC78813C-A527-4F1C-AF03-06609E4B5C76}" srcOrd="3" destOrd="0" presId="urn:microsoft.com/office/officeart/2005/8/layout/hierarchy2"/>
    <dgm:cxn modelId="{94B698E6-5739-4CF4-9AA8-BF0D2C3E083E}" type="presParOf" srcId="{FC78813C-A527-4F1C-AF03-06609E4B5C76}" destId="{140FD9E6-3CAC-4156-8049-8947FB6C9701}" srcOrd="0" destOrd="0" presId="urn:microsoft.com/office/officeart/2005/8/layout/hierarchy2"/>
    <dgm:cxn modelId="{238D5307-7761-4B19-9E89-2CE695934914}" type="presParOf" srcId="{FC78813C-A527-4F1C-AF03-06609E4B5C76}" destId="{8DDDE63A-6746-4093-A047-253DFF79F8B9}" srcOrd="1" destOrd="0" presId="urn:microsoft.com/office/officeart/2005/8/layout/hierarchy2"/>
    <dgm:cxn modelId="{0A65A0E6-3AE5-4266-8A2E-84461D0C3AFE}" type="presParOf" srcId="{8DDDE63A-6746-4093-A047-253DFF79F8B9}" destId="{F5001541-9AC4-42FB-8951-95087E4EF401}" srcOrd="0" destOrd="0" presId="urn:microsoft.com/office/officeart/2005/8/layout/hierarchy2"/>
    <dgm:cxn modelId="{86EC64C6-D3EF-45D7-82AB-7836BDB3BFE9}" type="presParOf" srcId="{F5001541-9AC4-42FB-8951-95087E4EF401}" destId="{BDCDF3A2-F438-4C5E-9159-6C41F7C74FC4}" srcOrd="0" destOrd="0" presId="urn:microsoft.com/office/officeart/2005/8/layout/hierarchy2"/>
    <dgm:cxn modelId="{B765C3F2-CA6E-469D-A65B-E86C7E60580F}" type="presParOf" srcId="{8DDDE63A-6746-4093-A047-253DFF79F8B9}" destId="{4C9985C2-1DC1-4994-9579-519BDC9E918C}" srcOrd="1" destOrd="0" presId="urn:microsoft.com/office/officeart/2005/8/layout/hierarchy2"/>
    <dgm:cxn modelId="{5BE2939C-78CE-4861-AA0D-5CA0CE214AAD}" type="presParOf" srcId="{4C9985C2-1DC1-4994-9579-519BDC9E918C}" destId="{B96BB3A9-183E-4D7D-9F01-FD99EBD982A7}" srcOrd="0" destOrd="0" presId="urn:microsoft.com/office/officeart/2005/8/layout/hierarchy2"/>
    <dgm:cxn modelId="{A9349529-BD3D-41EE-A22B-1166DAEF3013}" type="presParOf" srcId="{4C9985C2-1DC1-4994-9579-519BDC9E918C}" destId="{EB51FEF6-E8B1-4D30-8A99-52D57CE71198}" srcOrd="1" destOrd="0" presId="urn:microsoft.com/office/officeart/2005/8/layout/hierarchy2"/>
    <dgm:cxn modelId="{3CD8DB6E-0D6A-451C-B377-A8EB038A770E}" type="presParOf" srcId="{8DDDE63A-6746-4093-A047-253DFF79F8B9}" destId="{98B596F7-2F24-4915-B401-E02070025E34}" srcOrd="2" destOrd="0" presId="urn:microsoft.com/office/officeart/2005/8/layout/hierarchy2"/>
    <dgm:cxn modelId="{AA19A771-2DFD-427B-9E05-D55C6CAC1683}" type="presParOf" srcId="{98B596F7-2F24-4915-B401-E02070025E34}" destId="{CD2445FF-847E-4648-BD31-9ED450F4EA94}" srcOrd="0" destOrd="0" presId="urn:microsoft.com/office/officeart/2005/8/layout/hierarchy2"/>
    <dgm:cxn modelId="{3710C2E3-419B-4BE8-9A4D-CD9DD2E90849}" type="presParOf" srcId="{8DDDE63A-6746-4093-A047-253DFF79F8B9}" destId="{15C20D24-8223-4924-916E-922288BA3FE3}" srcOrd="3" destOrd="0" presId="urn:microsoft.com/office/officeart/2005/8/layout/hierarchy2"/>
    <dgm:cxn modelId="{6424323C-196C-4A43-A064-B73B5A305681}" type="presParOf" srcId="{15C20D24-8223-4924-916E-922288BA3FE3}" destId="{B318B2C2-AA4A-4BEE-BF6F-4E68F9F502B2}" srcOrd="0" destOrd="0" presId="urn:microsoft.com/office/officeart/2005/8/layout/hierarchy2"/>
    <dgm:cxn modelId="{068296AA-A7B3-4112-82B6-614DC53FA24C}" type="presParOf" srcId="{15C20D24-8223-4924-916E-922288BA3FE3}" destId="{4FDD27DA-8FCF-4FF0-A102-81B674FB2090}" srcOrd="1" destOrd="0" presId="urn:microsoft.com/office/officeart/2005/8/layout/hierarchy2"/>
    <dgm:cxn modelId="{6D5237AD-F8F5-4507-AD42-6A5F9095A34F}" type="presParOf" srcId="{8DDDE63A-6746-4093-A047-253DFF79F8B9}" destId="{08F19090-F580-4C26-9099-ACA6C6036856}" srcOrd="4" destOrd="0" presId="urn:microsoft.com/office/officeart/2005/8/layout/hierarchy2"/>
    <dgm:cxn modelId="{03AEDBE6-5238-4F23-8F9B-9A84A9D30AFE}" type="presParOf" srcId="{08F19090-F580-4C26-9099-ACA6C6036856}" destId="{C846A385-B85F-4527-8537-126DEC886593}" srcOrd="0" destOrd="0" presId="urn:microsoft.com/office/officeart/2005/8/layout/hierarchy2"/>
    <dgm:cxn modelId="{ADDC7DB1-53BF-46E4-B89F-5668C1BDEA39}" type="presParOf" srcId="{8DDDE63A-6746-4093-A047-253DFF79F8B9}" destId="{AF8BBAF5-1B9A-4C4E-9933-9D847758D63E}" srcOrd="5" destOrd="0" presId="urn:microsoft.com/office/officeart/2005/8/layout/hierarchy2"/>
    <dgm:cxn modelId="{A32AB32D-338F-4D3A-B34F-D358F1A37D25}" type="presParOf" srcId="{AF8BBAF5-1B9A-4C4E-9933-9D847758D63E}" destId="{48435912-4DF5-41CC-BFEC-5D21102F658C}" srcOrd="0" destOrd="0" presId="urn:microsoft.com/office/officeart/2005/8/layout/hierarchy2"/>
    <dgm:cxn modelId="{B945596B-9575-4263-AEDC-C9AD0CEE4654}" type="presParOf" srcId="{AF8BBAF5-1B9A-4C4E-9933-9D847758D63E}" destId="{FEB7DA9D-B5A0-4720-98DA-82CCE5F4861D}" srcOrd="1" destOrd="0" presId="urn:microsoft.com/office/officeart/2005/8/layout/hierarchy2"/>
    <dgm:cxn modelId="{4D5BA17D-63FE-4ED3-9901-3BDD4C71E7A4}" type="presParOf" srcId="{F58B274C-E558-4294-9B13-CCF69ED0B303}" destId="{53E5101A-1C3A-4AE2-B045-59BF80F8B4F3}" srcOrd="4" destOrd="0" presId="urn:microsoft.com/office/officeart/2005/8/layout/hierarchy2"/>
    <dgm:cxn modelId="{BBA1CE32-3DBD-4D8F-9A65-BAFA5FD77AA3}" type="presParOf" srcId="{53E5101A-1C3A-4AE2-B045-59BF80F8B4F3}" destId="{5232495D-DB92-4A26-AE30-BB0F173EE1AB}" srcOrd="0" destOrd="0" presId="urn:microsoft.com/office/officeart/2005/8/layout/hierarchy2"/>
    <dgm:cxn modelId="{62B2B122-18DF-4486-A3FF-2E5693BAA812}" type="presParOf" srcId="{F58B274C-E558-4294-9B13-CCF69ED0B303}" destId="{786FFB88-01B1-4AA5-BD64-D684A5780B7A}" srcOrd="5" destOrd="0" presId="urn:microsoft.com/office/officeart/2005/8/layout/hierarchy2"/>
    <dgm:cxn modelId="{87FBFC08-ACE8-45D0-990A-1950BB2DC05B}" type="presParOf" srcId="{786FFB88-01B1-4AA5-BD64-D684A5780B7A}" destId="{12279A8B-C555-453A-BC76-CF8B912E72A0}" srcOrd="0" destOrd="0" presId="urn:microsoft.com/office/officeart/2005/8/layout/hierarchy2"/>
    <dgm:cxn modelId="{C93AEE7A-5107-4B10-AD1F-87B2B098CC09}" type="presParOf" srcId="{786FFB88-01B1-4AA5-BD64-D684A5780B7A}" destId="{EEA122E1-0DCE-4433-AB94-732C4E9ECFA1}" srcOrd="1" destOrd="0" presId="urn:microsoft.com/office/officeart/2005/8/layout/hierarchy2"/>
    <dgm:cxn modelId="{9E402ABF-E677-4E3A-8DC7-44AD4074DC89}" type="presParOf" srcId="{7F6F1CFE-F652-4592-9E74-EB892DD95962}" destId="{9F7A3E73-7837-48C4-866B-42F1F130F323}" srcOrd="2" destOrd="0" presId="urn:microsoft.com/office/officeart/2005/8/layout/hierarchy2"/>
    <dgm:cxn modelId="{4907BE93-1353-4D60-8D16-166CA4B53B2E}" type="presParOf" srcId="{9F7A3E73-7837-48C4-866B-42F1F130F323}" destId="{AE36EB43-5041-416E-B5DE-9DE1AA0D41F5}" srcOrd="0" destOrd="0" presId="urn:microsoft.com/office/officeart/2005/8/layout/hierarchy2"/>
    <dgm:cxn modelId="{7418D0FF-EFC3-4EC3-A96B-331F1A53ECF3}" type="presParOf" srcId="{7F6F1CFE-F652-4592-9E74-EB892DD95962}" destId="{4DB889E2-9257-4DEF-9588-615D2471A0FA}" srcOrd="3" destOrd="0" presId="urn:microsoft.com/office/officeart/2005/8/layout/hierarchy2"/>
    <dgm:cxn modelId="{43CF8BB4-D18B-4A18-95A5-F03EE23B7C7E}" type="presParOf" srcId="{4DB889E2-9257-4DEF-9588-615D2471A0FA}" destId="{544DAB5A-B492-4EC2-947F-E943A6033B1C}" srcOrd="0" destOrd="0" presId="urn:microsoft.com/office/officeart/2005/8/layout/hierarchy2"/>
    <dgm:cxn modelId="{067550CD-2042-4B22-81CE-E17894B0F4DB}" type="presParOf" srcId="{4DB889E2-9257-4DEF-9588-615D2471A0FA}" destId="{3093B30F-7258-4307-A304-F90D990465F7}" srcOrd="1" destOrd="0" presId="urn:microsoft.com/office/officeart/2005/8/layout/hierarchy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0.08182</cdr:x>
      <cdr:y>0.27843</cdr:y>
    </cdr:from>
    <cdr:to>
      <cdr:x>0.96364</cdr:x>
      <cdr:y>0.28853</cdr:y>
    </cdr:to>
    <cdr:sp macro="" textlink="">
      <cdr:nvSpPr>
        <cdr:cNvPr id="3" name="Straight Connector 2"/>
        <cdr:cNvSpPr/>
      </cdr:nvSpPr>
      <cdr:spPr>
        <a:xfrm xmlns:a="http://schemas.openxmlformats.org/drawingml/2006/main" flipV="1">
          <a:off x="642942" y="1260162"/>
          <a:ext cx="6929486" cy="45719"/>
        </a:xfrm>
        <a:prstGeom xmlns:a="http://schemas.openxmlformats.org/drawingml/2006/main" prst="line">
          <a:avLst/>
        </a:prstGeom>
        <a:ln xmlns:a="http://schemas.openxmlformats.org/drawingml/2006/main" w="31750"/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rtlCol="0" anchor="ctr"/>
        <a:lstStyle xmlns:a="http://schemas.openxmlformats.org/drawingml/2006/main"/>
        <a:p xmlns:a="http://schemas.openxmlformats.org/drawingml/2006/main">
          <a:endParaRPr lang="th-TH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D1BEDF3-8528-471F-ADB7-77F269DD96CB}" type="datetimeFigureOut">
              <a:rPr lang="en-US" smtClean="0"/>
              <a:pPr/>
              <a:t>4/10/2014</a:t>
            </a:fld>
            <a:endParaRPr lang="en-US"/>
          </a:p>
        </p:txBody>
      </p:sp>
      <p:sp>
        <p:nvSpPr>
          <p:cNvPr id="4" name="ตัวยึดรูปบนภาพนิ่ง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ตัวยึด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EBF1CF6-601C-4FE7-8839-4062F54E1B5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h-TH" sz="1800" dirty="0">
                <a:solidFill>
                  <a:schemeClr val="bg1"/>
                </a:solidFill>
              </a:rPr>
              <a:t>ประเภทใบอนุญาต </a:t>
            </a:r>
          </a:p>
          <a:p>
            <a:endParaRPr lang="th-TH" sz="1800" dirty="0">
              <a:solidFill>
                <a:schemeClr val="bg1"/>
              </a:solidFill>
            </a:endParaRPr>
          </a:p>
          <a:p>
            <a:r>
              <a:rPr lang="th-TH" sz="1800" dirty="0">
                <a:solidFill>
                  <a:schemeClr val="bg1"/>
                </a:solidFill>
              </a:rPr>
              <a:t>กิจการที่ใช้คลื่นความถี่ และกิจการที่ไม่ใช้คลื่นความถี  มาตรา 4</a:t>
            </a:r>
          </a:p>
          <a:p>
            <a:pPr defTabSz="931774" eaLnBrk="0" fontAlgn="base" hangingPunct="0">
              <a:spcBef>
                <a:spcPct val="30000"/>
              </a:spcBef>
              <a:spcAft>
                <a:spcPct val="0"/>
              </a:spcAft>
              <a:defRPr/>
            </a:pPr>
            <a:r>
              <a:rPr lang="th-TH" dirty="0" smtClean="0"/>
              <a:t>บริการสาธารณะ มาตรา 11</a:t>
            </a:r>
          </a:p>
          <a:p>
            <a:pPr defTabSz="931774" eaLnBrk="0" fontAlgn="base" hangingPunct="0">
              <a:spcBef>
                <a:spcPct val="30000"/>
              </a:spcBef>
              <a:spcAft>
                <a:spcPct val="0"/>
              </a:spcAft>
              <a:defRPr/>
            </a:pPr>
            <a:r>
              <a:rPr lang="th-TH" dirty="0" smtClean="0"/>
              <a:t>บริการชุมชน มาตรา 12</a:t>
            </a:r>
          </a:p>
          <a:p>
            <a:pPr defTabSz="931774" eaLnBrk="0" fontAlgn="base" hangingPunct="0">
              <a:spcBef>
                <a:spcPct val="30000"/>
              </a:spcBef>
              <a:spcAft>
                <a:spcPct val="0"/>
              </a:spcAft>
              <a:defRPr/>
            </a:pPr>
            <a:r>
              <a:rPr lang="th-TH" dirty="0" smtClean="0"/>
              <a:t>บริการธุรกิจ</a:t>
            </a:r>
            <a:r>
              <a:rPr lang="th-TH" baseline="0" dirty="0" smtClean="0"/>
              <a:t> มาตรา 13</a:t>
            </a:r>
          </a:p>
          <a:p>
            <a:pPr defTabSz="931774" eaLnBrk="0" fontAlgn="base" hangingPunct="0">
              <a:spcBef>
                <a:spcPct val="30000"/>
              </a:spcBef>
              <a:spcAft>
                <a:spcPct val="0"/>
              </a:spcAft>
              <a:defRPr/>
            </a:pPr>
            <a:endParaRPr lang="th-TH" baseline="0" dirty="0" smtClean="0"/>
          </a:p>
          <a:p>
            <a:pPr defTabSz="931774" eaLnBrk="0" fontAlgn="base" hangingPunct="0">
              <a:spcBef>
                <a:spcPct val="30000"/>
              </a:spcBef>
              <a:spcAft>
                <a:spcPct val="0"/>
              </a:spcAft>
              <a:defRPr/>
            </a:pPr>
            <a:r>
              <a:rPr lang="th-TH" baseline="0" dirty="0" smtClean="0"/>
              <a:t>ขุมชน มาตรา 4 ร่างกฎหมายองค์กรจัดสรร</a:t>
            </a:r>
            <a:endParaRPr lang="th-TH" dirty="0" smtClean="0"/>
          </a:p>
          <a:p>
            <a:pPr defTabSz="931774" eaLnBrk="0" fontAlgn="base" hangingPunct="0">
              <a:spcBef>
                <a:spcPct val="30000"/>
              </a:spcBef>
              <a:spcAft>
                <a:spcPct val="0"/>
              </a:spcAft>
              <a:defRPr/>
            </a:pPr>
            <a:endParaRPr lang="th-TH" dirty="0" smtClean="0"/>
          </a:p>
          <a:p>
            <a:pPr defTabSz="931774" eaLnBrk="0" fontAlgn="base" hangingPunct="0">
              <a:spcBef>
                <a:spcPct val="30000"/>
              </a:spcBef>
              <a:spcAft>
                <a:spcPct val="0"/>
              </a:spcAft>
              <a:defRPr/>
            </a:pPr>
            <a:endParaRPr lang="th-TH" dirty="0" smtClean="0"/>
          </a:p>
          <a:p>
            <a:pPr defTabSz="931774" eaLnBrk="0" fontAlgn="base" hangingPunct="0">
              <a:spcBef>
                <a:spcPct val="30000"/>
              </a:spcBef>
              <a:spcAft>
                <a:spcPct val="0"/>
              </a:spcAft>
              <a:defRPr/>
            </a:pPr>
            <a:endParaRPr lang="th-TH" dirty="0" smtClean="0"/>
          </a:p>
          <a:p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1D697B-9707-4DA9-A724-740F588DB2EA}" type="slidenum">
              <a:rPr lang="en-US" smtClean="0"/>
              <a:pPr/>
              <a:t>8</a:t>
            </a:fld>
            <a:endParaRPr lang="th-TH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4E54F0-514F-46CA-8F87-63E4EF0938CA}" type="slidenum">
              <a:rPr lang="th-TH" smtClean="0"/>
              <a:pPr/>
              <a:t>13</a:t>
            </a:fld>
            <a:endParaRPr lang="th-TH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4E54F0-514F-46CA-8F87-63E4EF0938CA}" type="slidenum">
              <a:rPr lang="th-TH" smtClean="0"/>
              <a:pPr/>
              <a:t>20</a:t>
            </a:fld>
            <a:endParaRPr lang="th-TH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79263-5013-4858-95F9-7FFEC7771247}" type="datetimeFigureOut">
              <a:rPr lang="en-US" smtClean="0"/>
              <a:pPr/>
              <a:t>4/10/2014</a:t>
            </a:fld>
            <a:endParaRPr lang="en-US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8FD52-D5B6-440E-A886-7AE8F873CD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79263-5013-4858-95F9-7FFEC7771247}" type="datetimeFigureOut">
              <a:rPr lang="en-US" smtClean="0"/>
              <a:pPr/>
              <a:t>4/10/2014</a:t>
            </a:fld>
            <a:endParaRPr lang="en-US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8FD52-D5B6-440E-A886-7AE8F873CD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79263-5013-4858-95F9-7FFEC7771247}" type="datetimeFigureOut">
              <a:rPr lang="en-US" smtClean="0"/>
              <a:pPr/>
              <a:t>4/10/2014</a:t>
            </a:fld>
            <a:endParaRPr lang="en-US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8FD52-D5B6-440E-A886-7AE8F873CD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9055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8155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85B985-F1DD-4064-A56D-8B2A302CE620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79263-5013-4858-95F9-7FFEC7771247}" type="datetimeFigureOut">
              <a:rPr lang="en-US" smtClean="0"/>
              <a:pPr/>
              <a:t>4/10/2014</a:t>
            </a:fld>
            <a:endParaRPr lang="en-US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8FD52-D5B6-440E-A886-7AE8F873CD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79263-5013-4858-95F9-7FFEC7771247}" type="datetimeFigureOut">
              <a:rPr lang="en-US" smtClean="0"/>
              <a:pPr/>
              <a:t>4/10/2014</a:t>
            </a:fld>
            <a:endParaRPr lang="en-US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8FD52-D5B6-440E-A886-7AE8F873CD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79263-5013-4858-95F9-7FFEC7771247}" type="datetimeFigureOut">
              <a:rPr lang="en-US" smtClean="0"/>
              <a:pPr/>
              <a:t>4/10/2014</a:t>
            </a:fld>
            <a:endParaRPr lang="en-US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8FD52-D5B6-440E-A886-7AE8F873CD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79263-5013-4858-95F9-7FFEC7771247}" type="datetimeFigureOut">
              <a:rPr lang="en-US" smtClean="0"/>
              <a:pPr/>
              <a:t>4/10/2014</a:t>
            </a:fld>
            <a:endParaRPr lang="en-US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8FD52-D5B6-440E-A886-7AE8F873CD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79263-5013-4858-95F9-7FFEC7771247}" type="datetimeFigureOut">
              <a:rPr lang="en-US" smtClean="0"/>
              <a:pPr/>
              <a:t>4/10/2014</a:t>
            </a:fld>
            <a:endParaRPr lang="en-US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8FD52-D5B6-440E-A886-7AE8F873CD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79263-5013-4858-95F9-7FFEC7771247}" type="datetimeFigureOut">
              <a:rPr lang="en-US" smtClean="0"/>
              <a:pPr/>
              <a:t>4/10/2014</a:t>
            </a:fld>
            <a:endParaRPr lang="en-US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8FD52-D5B6-440E-A886-7AE8F873CD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79263-5013-4858-95F9-7FFEC7771247}" type="datetimeFigureOut">
              <a:rPr lang="en-US" smtClean="0"/>
              <a:pPr/>
              <a:t>4/10/2014</a:t>
            </a:fld>
            <a:endParaRPr lang="en-US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8FD52-D5B6-440E-A886-7AE8F873CD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79263-5013-4858-95F9-7FFEC7771247}" type="datetimeFigureOut">
              <a:rPr lang="en-US" smtClean="0"/>
              <a:pPr/>
              <a:t>4/10/2014</a:t>
            </a:fld>
            <a:endParaRPr lang="en-US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8FD52-D5B6-440E-A886-7AE8F873CD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479263-5013-4858-95F9-7FFEC7771247}" type="datetimeFigureOut">
              <a:rPr lang="en-US" smtClean="0"/>
              <a:pPr/>
              <a:t>4/10/2014</a:t>
            </a:fld>
            <a:endParaRPr lang="en-US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88FD52-D5B6-440E-A886-7AE8F873CD5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diagramData" Target="../diagrams/data1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การประชาสัมพันธ์ให้การเปลี่ยนผ่านไปสู่ทีวีในระบบดิจิตอลเป็นไปอย่างราบรื่น</a:t>
            </a:r>
            <a:endParaRPr lang="en-US" b="1" dirty="0">
              <a:latin typeface="TH SarabunPSK" pitchFamily="34" charset="-34"/>
              <a:cs typeface="TH SarabunPSK" pitchFamily="34" charset="-34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การกำกับดูแลเนื้อหาตามประเภท</a:t>
            </a:r>
            <a:endParaRPr lang="en-US" b="1" dirty="0">
              <a:latin typeface="TH SarabunPSK" pitchFamily="34" charset="-34"/>
              <a:cs typeface="TH SarabunPSK" pitchFamily="34" charset="-34"/>
            </a:endParaRPr>
          </a:p>
        </p:txBody>
      </p:sp>
      <p:graphicFrame>
        <p:nvGraphicFramePr>
          <p:cNvPr id="5" name="Table 5"/>
          <p:cNvGraphicFramePr>
            <a:graphicFrameLocks noGrp="1"/>
          </p:cNvGraphicFramePr>
          <p:nvPr/>
        </p:nvGraphicFramePr>
        <p:xfrm>
          <a:off x="409516" y="1447800"/>
          <a:ext cx="8429684" cy="45504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7388"/>
                <a:gridCol w="6572296"/>
              </a:tblGrid>
              <a:tr h="514313">
                <a:tc>
                  <a:txBody>
                    <a:bodyPr/>
                    <a:lstStyle/>
                    <a:p>
                      <a:pPr algn="ctr"/>
                      <a:r>
                        <a:rPr lang="th-TH" sz="3200" dirty="0" smtClean="0">
                          <a:solidFill>
                            <a:schemeClr val="bg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บริการ</a:t>
                      </a:r>
                      <a:endParaRPr lang="th-TH" sz="3200" dirty="0">
                        <a:solidFill>
                          <a:schemeClr val="bg1"/>
                        </a:solidFill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200" dirty="0" smtClean="0">
                          <a:solidFill>
                            <a:schemeClr val="bg1"/>
                          </a:solidFill>
                          <a:cs typeface="TH SarabunPSK" pitchFamily="34" charset="-34"/>
                        </a:rPr>
                        <a:t>เนื้อหารายการ</a:t>
                      </a:r>
                      <a:endParaRPr lang="th-TH" sz="3200" dirty="0">
                        <a:solidFill>
                          <a:schemeClr val="bg1"/>
                        </a:solidFill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1350071">
                <a:tc>
                  <a:txBody>
                    <a:bodyPr/>
                    <a:lstStyle/>
                    <a:p>
                      <a:r>
                        <a:rPr lang="th-TH" sz="3200" dirty="0" smtClean="0">
                          <a:latin typeface="TH SarabunPSK" pitchFamily="34" charset="-34"/>
                          <a:cs typeface="TH SarabunPSK" pitchFamily="34" charset="-34"/>
                        </a:rPr>
                        <a:t>สาธารณะทุกประเภท </a:t>
                      </a:r>
                      <a:endParaRPr lang="th-TH" sz="3200" dirty="0"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3200" dirty="0" smtClean="0">
                          <a:latin typeface="TH SarabunPSK" pitchFamily="34" charset="-34"/>
                          <a:cs typeface="TH SarabunPSK" pitchFamily="34" charset="-34"/>
                        </a:rPr>
                        <a:t>ข่าวสาร สาระที่เป็นประโยชน์สาธารณะไม่น้อยกว่าร้อยละ</a:t>
                      </a:r>
                      <a:r>
                        <a:rPr lang="th-TH" sz="3200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70</a:t>
                      </a:r>
                      <a:endParaRPr lang="th-TH" sz="3200" dirty="0"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514313">
                <a:tc>
                  <a:txBody>
                    <a:bodyPr/>
                    <a:lstStyle/>
                    <a:p>
                      <a:r>
                        <a:rPr lang="th-TH" sz="3200" dirty="0" smtClean="0">
                          <a:latin typeface="TH SarabunPSK" pitchFamily="34" charset="-34"/>
                          <a:cs typeface="TH SarabunPSK" pitchFamily="34" charset="-34"/>
                        </a:rPr>
                        <a:t>ธุรกิจ </a:t>
                      </a:r>
                      <a:endParaRPr lang="th-TH" sz="3200" dirty="0"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3200" dirty="0" smtClean="0">
                          <a:latin typeface="TH SarabunPSK" pitchFamily="34" charset="-34"/>
                          <a:cs typeface="TH SarabunPSK" pitchFamily="34" charset="-34"/>
                        </a:rPr>
                        <a:t>ข่าวสาร สาระที่เป็นประโยชน์สาธารณะไม่น้อยกว่าร้อยละ</a:t>
                      </a:r>
                      <a:r>
                        <a:rPr lang="th-TH" sz="3200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25</a:t>
                      </a:r>
                      <a:endParaRPr lang="th-TH" sz="3200" dirty="0" smtClean="0">
                        <a:cs typeface="TH SarabunPSK" pitchFamily="34" charset="-34"/>
                      </a:endParaRPr>
                    </a:p>
                    <a:p>
                      <a:endParaRPr lang="th-TH" sz="3200" dirty="0"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514313">
                <a:tc>
                  <a:txBody>
                    <a:bodyPr/>
                    <a:lstStyle/>
                    <a:p>
                      <a:r>
                        <a:rPr lang="th-TH" sz="3200" dirty="0" smtClean="0">
                          <a:latin typeface="TH SarabunPSK" pitchFamily="34" charset="-34"/>
                          <a:cs typeface="TH SarabunPSK" pitchFamily="34" charset="-34"/>
                        </a:rPr>
                        <a:t>ชุมชน </a:t>
                      </a:r>
                      <a:endParaRPr lang="th-TH" sz="3200" dirty="0"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3200" dirty="0" smtClean="0">
                          <a:latin typeface="TH SarabunPSK" pitchFamily="34" charset="-34"/>
                          <a:cs typeface="TH SarabunPSK" pitchFamily="34" charset="-34"/>
                        </a:rPr>
                        <a:t>ข่าวสาร สาระที่เป็นประโยชน์ต่อชุมชนหรือท้องถิ่นไม่น้อยกว่าร้อยละ</a:t>
                      </a:r>
                      <a:r>
                        <a:rPr lang="th-TH" sz="3200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70</a:t>
                      </a:r>
                      <a:endParaRPr lang="th-TH" sz="3200" dirty="0" smtClean="0">
                        <a:cs typeface="TH SarabunPSK" pitchFamily="34" charset="-34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ตัวยึดเนื้อหา 4"/>
          <p:cNvGraphicFramePr>
            <a:graphicFrameLocks noGrp="1"/>
          </p:cNvGraphicFramePr>
          <p:nvPr>
            <p:ph idx="1"/>
          </p:nvPr>
        </p:nvGraphicFramePr>
        <p:xfrm>
          <a:off x="0" y="-3175"/>
          <a:ext cx="9144000" cy="68811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3276600"/>
                <a:gridCol w="2057400"/>
                <a:gridCol w="2438400"/>
              </a:tblGrid>
              <a:tr h="446094">
                <a:tc>
                  <a:txBody>
                    <a:bodyPr/>
                    <a:lstStyle/>
                    <a:p>
                      <a:pPr algn="ctr"/>
                      <a:r>
                        <a:rPr lang="th-TH" sz="2100" b="1" kern="1200" dirty="0" smtClean="0">
                          <a:solidFill>
                            <a:schemeClr val="lt1"/>
                          </a:solidFill>
                          <a:latin typeface="TH SarabunPSK" pitchFamily="34" charset="-34"/>
                          <a:ea typeface="+mn-ea"/>
                          <a:cs typeface="TH SarabunPSK" pitchFamily="34" charset="-34"/>
                        </a:rPr>
                        <a:t>ประเภทกิจการ</a:t>
                      </a:r>
                      <a:endParaRPr lang="en-US" sz="21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100" b="1" dirty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เนื้อหาในการให้บริการ</a:t>
                      </a:r>
                      <a:endParaRPr lang="en-US" sz="2100" b="1" dirty="0"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100" b="1" dirty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ความเป็นเจ้าของ</a:t>
                      </a:r>
                      <a:endParaRPr lang="en-US" sz="2100" b="1" dirty="0"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100" b="1" dirty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การเงิน</a:t>
                      </a:r>
                      <a:endParaRPr lang="en-US" sz="2100" b="1" dirty="0"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68580" marR="68580" marT="0" marB="0"/>
                </a:tc>
              </a:tr>
              <a:tr h="254798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100" dirty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บริการสาธารณะประเภทที่ 1</a:t>
                      </a:r>
                      <a:endParaRPr lang="en-US" sz="2100" dirty="0"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100" dirty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ส่งเสริมความรู้ การศึกษา ศาสนา ศิลปะและวัฒนธรรม วิทยาศาสตร์เทคโนโลยีและสิ่งแวดล้อม การเกษตร และการส่งเสริมอาชีพอื่นๆ สุขภาพ อนามัย กีฬา หรือการส่งเสริมคุณภาพชีวิตของประชาชน</a:t>
                      </a:r>
                      <a:endParaRPr lang="en-US" sz="2100" dirty="0"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100" dirty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หน่วยงานรัฐ สมาคม</a:t>
                      </a:r>
                      <a:r>
                        <a:rPr lang="en-US" sz="2100" dirty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/</a:t>
                      </a:r>
                      <a:r>
                        <a:rPr lang="th-TH" sz="2100" dirty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มูลนิธิ (องค์กรไม่แสวงหากำไร) สถาบันอุดมศึกษา</a:t>
                      </a:r>
                      <a:endParaRPr lang="en-US" sz="2100" dirty="0"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100" dirty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หารายได้โดยการโฆษณาหรือเผยแพร่ข่าวสารเกี่ยวกับงานหรือกิจการของหน่วยงานรัฐหรือรัฐวิสาหกิจและองค์กรไม่แสวงหากำไร หรือการเสนอภาพลักษณ์องค์กร บริษัท และกิจการ</a:t>
                      </a:r>
                      <a:endParaRPr lang="en-US" sz="2100" dirty="0"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68580" marR="68580" marT="0" marB="0"/>
                </a:tc>
              </a:tr>
              <a:tr h="108101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10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บริการสาธารณะประเภทที่ 2</a:t>
                      </a:r>
                      <a:endParaRPr lang="en-US" sz="2100"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100" dirty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เพื่อความมั่นคงของรัฐหรือความปลอดภัยสาธารณะ</a:t>
                      </a:r>
                      <a:endParaRPr lang="en-US" sz="2100" dirty="0"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100" dirty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เฉพาะหน่วยงานรัฐที่มีหน้าที่ด้านความมั่นคงและความปลอดภัยสาธารณะ</a:t>
                      </a:r>
                      <a:endParaRPr lang="en-US" sz="2100" dirty="0"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100" dirty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หารายได้จากการโฆษณาได้เท่าที่เพียงพอต่อการประกอบกิจการโดยไม่เน้นแสวงหากำไร</a:t>
                      </a:r>
                      <a:endParaRPr lang="en-US" sz="2100" dirty="0"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68580" marR="68580" marT="0" marB="0"/>
                </a:tc>
              </a:tr>
              <a:tr h="278289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100" dirty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บริการสาธารณะประเภทที่ 3</a:t>
                      </a:r>
                      <a:endParaRPr lang="en-US" sz="2100" dirty="0"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100" dirty="0" smtClean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ส่งเสริม</a:t>
                      </a:r>
                      <a:r>
                        <a:rPr lang="th-TH" sz="2100" dirty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ความเข้าใจอันดีระหว่าง</a:t>
                      </a:r>
                      <a:r>
                        <a:rPr lang="th-TH" sz="2100" dirty="0" smtClean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รัฐบาลและ</a:t>
                      </a:r>
                      <a:r>
                        <a:rPr lang="th-TH" sz="2100" dirty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รัฐสภากับประชาชน </a:t>
                      </a:r>
                      <a:r>
                        <a:rPr lang="th-TH" sz="2100" dirty="0" smtClean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ส่งเสริมการ</a:t>
                      </a:r>
                      <a:r>
                        <a:rPr lang="th-TH" sz="2100" dirty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ปกครองในระบบประชาธิปไตยอันมีพระมหากษัตริย์ทรงเป็นประมุข บริการข้อมูลข่าวสารอันเป็นประโยชน์สาธารณะแก่คนพิการ คนด้อยโอกาส หรือกลุ่มความสนใจที่มี</a:t>
                      </a:r>
                      <a:r>
                        <a:rPr lang="th-TH" sz="2100" dirty="0" smtClean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กิจกรรม</a:t>
                      </a:r>
                      <a:endParaRPr lang="en-US" sz="2100" dirty="0"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100" dirty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หน่วยงานรัฐ สมาคม</a:t>
                      </a:r>
                      <a:r>
                        <a:rPr lang="en-US" sz="2100" dirty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/</a:t>
                      </a:r>
                      <a:r>
                        <a:rPr lang="th-TH" sz="2100" dirty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มูลนิธิ (องค์กรไม่แสวงหากำไร) สถาบันอุดมศึกษา</a:t>
                      </a:r>
                      <a:endParaRPr lang="en-US" sz="2100" dirty="0"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100" dirty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หารายได้โดยการโฆษณาหรือเผยแพร่ข่าวสารเกี่ยวกับงานหรือกิจการของหน่วยงานรัฐหรือรัฐวิสาหกิจและองค์กรไม่แสวงหากำไร หรือการเสนอภาพลักษณ์องค์กร บริษัท และกิจการ</a:t>
                      </a:r>
                      <a:endParaRPr lang="en-US" sz="2100" dirty="0"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81000" y="76200"/>
            <a:ext cx="8229600" cy="1143000"/>
          </a:xfrm>
        </p:spPr>
        <p:txBody>
          <a:bodyPr/>
          <a:lstStyle/>
          <a:p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การกำกับดูแลเนื้อหาตามประเภท</a:t>
            </a:r>
            <a:endParaRPr lang="en-US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05400"/>
          </a:xfrm>
        </p:spPr>
        <p:txBody>
          <a:bodyPr>
            <a:noAutofit/>
          </a:bodyPr>
          <a:lstStyle/>
          <a:p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การกำกับดูแลเนื้อหาให้ตรงตามวัตถุประสงค์ของแต่ละประเภทซึ่งมี</a:t>
            </a:r>
            <a:r>
              <a:rPr lang="th-TH" dirty="0" err="1" smtClean="0">
                <a:latin typeface="TH SarabunPSK" pitchFamily="34" charset="-34"/>
                <a:cs typeface="TH SarabunPSK" pitchFamily="34" charset="-34"/>
              </a:rPr>
              <a:t>พันธ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กิจสาธารณะแตกต่างกัน “มีความสำคัญต่อการแข่งขันที่เป็นธรรมและการปกป้องผลประโยชน์สาธารณะ”</a:t>
            </a:r>
          </a:p>
          <a:p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กรณีช่อง 5 ในช่วง 5 ปี แรก </a:t>
            </a:r>
            <a:r>
              <a:rPr lang="th-TH" sz="3200" dirty="0" err="1" smtClean="0">
                <a:latin typeface="TH SarabunPSK" pitchFamily="34" charset="-34"/>
                <a:cs typeface="TH SarabunPSK" pitchFamily="34" charset="-34"/>
              </a:rPr>
              <a:t>กสทช.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 ให้ “สิทธิ” ในการออกอากาศคู่ขนาน </a:t>
            </a:r>
            <a:r>
              <a:rPr lang="en-US" sz="3200" dirty="0" smtClean="0">
                <a:latin typeface="TH SarabunPSK" pitchFamily="34" charset="-34"/>
                <a:cs typeface="TH SarabunPSK" pitchFamily="34" charset="-34"/>
              </a:rPr>
              <a:t>(simulcast)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โดยอ้างว่ายังไม่ได้เป็นการให้ใบอนุญาตเพื่อประกอบกิจการสาธารณะ ดังนั้น ช่อง 5 จึงสามารถหาโฆษณาได้ภายใต้เงื่อนไขเดียวกับทีวีธุรกิจ และไม่จำเป็นต้องผลิตเนื้อหาเพื่อประโยชน์สาธารณะ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สัดส่วนรายการข่าวสาร-สาระประโยชน์</a:t>
            </a:r>
            <a:endParaRPr lang="th-TH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85B985-F1DD-4064-A56D-8B2A302CE620}" type="slidenum">
              <a:rPr lang="en-US" smtClean="0"/>
              <a:pPr>
                <a:defRPr/>
              </a:pPr>
              <a:t>13</a:t>
            </a:fld>
            <a:endParaRPr lang="th-TH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half" idx="2"/>
          </p:nvPr>
        </p:nvGraphicFramePr>
        <p:xfrm>
          <a:off x="500034" y="1500174"/>
          <a:ext cx="7193962" cy="41434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500034" y="1071546"/>
            <a:ext cx="785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%</a:t>
            </a:r>
            <a:endParaRPr lang="th-TH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7158" y="5791200"/>
            <a:ext cx="37147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dirty="0" smtClean="0">
                <a:latin typeface="TH SarabunPSK" pitchFamily="34" charset="-34"/>
                <a:cs typeface="TH SarabunPSK" pitchFamily="34" charset="-34"/>
              </a:rPr>
              <a:t>ที่มา</a:t>
            </a:r>
            <a:r>
              <a:rPr lang="en-US" sz="2800" dirty="0" smtClean="0">
                <a:latin typeface="TH SarabunPSK" pitchFamily="34" charset="-34"/>
                <a:cs typeface="TH SarabunPSK" pitchFamily="34" charset="-34"/>
              </a:rPr>
              <a:t>: Media Monitor  </a:t>
            </a:r>
            <a:endParaRPr lang="th-TH" sz="280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142976" y="1928802"/>
            <a:ext cx="464343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b="1" dirty="0" smtClean="0">
                <a:solidFill>
                  <a:schemeClr val="tx2"/>
                </a:solidFill>
                <a:latin typeface="TH SarabunPSK" pitchFamily="34" charset="-34"/>
                <a:cs typeface="TH SarabunPSK" pitchFamily="34" charset="-34"/>
              </a:rPr>
              <a:t>สัดส่วนขั้นต่ำของทีวีสาธารณะ</a:t>
            </a:r>
          </a:p>
          <a:p>
            <a:r>
              <a:rPr lang="th-TH" b="1" dirty="0" smtClean="0">
                <a:solidFill>
                  <a:schemeClr val="tx2"/>
                </a:solidFill>
                <a:latin typeface="TH SarabunPSK" pitchFamily="34" charset="-34"/>
                <a:cs typeface="TH SarabunPSK" pitchFamily="34" charset="-34"/>
              </a:rPr>
              <a:t>ตามกฎหมาย</a:t>
            </a:r>
            <a:r>
              <a:rPr lang="en-US" b="1" dirty="0" smtClean="0">
                <a:solidFill>
                  <a:schemeClr val="tx2"/>
                </a:solidFill>
                <a:latin typeface="TH SarabunPSK" pitchFamily="34" charset="-34"/>
                <a:cs typeface="TH SarabunPSK" pitchFamily="34" charset="-34"/>
              </a:rPr>
              <a:t>  </a:t>
            </a:r>
            <a:endParaRPr lang="th-TH" b="1" dirty="0">
              <a:solidFill>
                <a:schemeClr val="tx2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2" name="Straight Connector 11"/>
          <p:cNvSpPr/>
          <p:nvPr/>
        </p:nvSpPr>
        <p:spPr>
          <a:xfrm flipV="1">
            <a:off x="1107257" y="3406140"/>
            <a:ext cx="6929486" cy="45719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h-TH"/>
          </a:p>
        </p:txBody>
      </p:sp>
      <p:sp>
        <p:nvSpPr>
          <p:cNvPr id="13" name="TextBox 12"/>
          <p:cNvSpPr txBox="1"/>
          <p:nvPr/>
        </p:nvSpPr>
        <p:spPr>
          <a:xfrm>
            <a:off x="1142976" y="3000372"/>
            <a:ext cx="37147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สัดส่วนขั้นต่ำใหม่ของทีวีข่าว</a:t>
            </a:r>
            <a:endParaRPr lang="th-TH" b="1" dirty="0">
              <a:latin typeface="TH SarabunPSK" pitchFamily="34" charset="-34"/>
              <a:cs typeface="TH SarabunPSK" pitchFamily="34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81000" y="76200"/>
            <a:ext cx="8229600" cy="1143000"/>
          </a:xfrm>
        </p:spPr>
        <p:txBody>
          <a:bodyPr/>
          <a:lstStyle/>
          <a:p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การกำกับดูแลเนื้อหาตามประเภท</a:t>
            </a:r>
            <a:endParaRPr lang="en-US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05400"/>
          </a:xfrm>
        </p:spPr>
        <p:txBody>
          <a:bodyPr>
            <a:noAutofit/>
          </a:bodyPr>
          <a:lstStyle/>
          <a:p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กฎหมายเปิดช่องให้ทีวีบริการสาธารณะประเภท 2 หาโฆษณาได้ทั่วไป เพียงแต่ระบุไว้อย่างไม่ชัดเจนว่าให้หารายได้ “เท่าที่พอเพียงต่อการประกอบกิจการ” </a:t>
            </a:r>
          </a:p>
          <a:p>
            <a:r>
              <a:rPr lang="th-TH" dirty="0" err="1" smtClean="0">
                <a:latin typeface="TH SarabunPSK" pitchFamily="34" charset="-34"/>
                <a:cs typeface="TH SarabunPSK" pitchFamily="34" charset="-34"/>
              </a:rPr>
              <a:t>กสทช.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 กำหนดให้สามารถหารายได้จากโฆษณาได้ไม่เกินชั่วโมงละ 10 นาที หรือเฉลี่ยทั้งวันไม่เกิน 8 นาทีต่อชั่วโมง</a:t>
            </a:r>
          </a:p>
          <a:p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หาก </a:t>
            </a:r>
            <a:r>
              <a:rPr lang="th-TH" dirty="0" err="1" smtClean="0">
                <a:latin typeface="TH SarabunPSK" pitchFamily="34" charset="-34"/>
                <a:cs typeface="TH SarabunPSK" pitchFamily="34" charset="-34"/>
              </a:rPr>
              <a:t>กสทช.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 ไม่สามารถตรวจสอบให้ทีวีบริการสาธารณะประเภท 2 เผยแพร่เนื้อหาที่เป็นประโยชน์ต่อสาธารณะและตรงตามวัตถุประสงค์เฉพาะอย่างแท้จริง ก็จะถือเป็นการสร้างสนามแข่งขันที่ไม่เท่าเทียมระหว่างทีวีธุรกิจและทีวี “ประกอบธุรกิจภายใต้ชื่อของทีวีสาธารณะ”</a:t>
            </a:r>
            <a:endParaRPr lang="th-TH" dirty="0">
              <a:latin typeface="TH SarabunPSK" pitchFamily="34" charset="-34"/>
              <a:cs typeface="TH SarabunPSK" pitchFamily="34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การกำกับดูแลเนื้อหาตามประเภท</a:t>
            </a:r>
            <a:endParaRPr lang="en-US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05400"/>
          </a:xfrm>
        </p:spPr>
        <p:txBody>
          <a:bodyPr>
            <a:noAutofit/>
          </a:bodyPr>
          <a:lstStyle/>
          <a:p>
            <a:endParaRPr lang="en-US" sz="3200" dirty="0">
              <a:latin typeface="TH SarabunPSK" pitchFamily="34" charset="-34"/>
              <a:cs typeface="TH SarabunPSK" pitchFamily="34" charset="-34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57200" y="1219200"/>
          <a:ext cx="8143932" cy="5242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1636"/>
                <a:gridCol w="6572296"/>
              </a:tblGrid>
              <a:tr h="514313">
                <a:tc>
                  <a:txBody>
                    <a:bodyPr/>
                    <a:lstStyle/>
                    <a:p>
                      <a:pPr algn="ctr"/>
                      <a:r>
                        <a:rPr lang="th-TH" sz="2800" dirty="0" smtClean="0">
                          <a:solidFill>
                            <a:schemeClr val="bg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บริการ</a:t>
                      </a:r>
                      <a:endParaRPr lang="th-TH" sz="2800" dirty="0">
                        <a:solidFill>
                          <a:schemeClr val="bg1"/>
                        </a:solidFill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 smtClean="0">
                          <a:solidFill>
                            <a:schemeClr val="bg1"/>
                          </a:solidFill>
                          <a:cs typeface="TH SarabunPSK" pitchFamily="34" charset="-34"/>
                        </a:rPr>
                        <a:t>ข้อจำกัดในการหารายได้</a:t>
                      </a:r>
                      <a:endParaRPr lang="th-TH" sz="2800" dirty="0">
                        <a:solidFill>
                          <a:schemeClr val="bg1"/>
                        </a:solidFill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1350071">
                <a:tc>
                  <a:txBody>
                    <a:bodyPr/>
                    <a:lstStyle/>
                    <a:p>
                      <a:r>
                        <a:rPr lang="th-TH" sz="2800" dirty="0" smtClean="0">
                          <a:latin typeface="TH SarabunPSK" pitchFamily="34" charset="-34"/>
                          <a:cs typeface="TH SarabunPSK" pitchFamily="34" charset="-34"/>
                        </a:rPr>
                        <a:t>สาธารณะประเภทที่ 1 และ 3 </a:t>
                      </a:r>
                      <a:endParaRPr lang="th-TH" sz="2800" dirty="0"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800" dirty="0" smtClean="0">
                          <a:latin typeface="TH SarabunPSK" pitchFamily="34" charset="-34"/>
                          <a:cs typeface="TH SarabunPSK" pitchFamily="34" charset="-34"/>
                        </a:rPr>
                        <a:t>โฆษณาไม่ได้ เว้นแต่ของหน่วยงานรัฐ รัฐวิสาหกิจ องค์กรไม่แสวงหาผลกำไร หรือเสนอภาพลักษณ์ขององค์กรธรกิจ โดยไม่โฆษณาสรรพคุณผลิตภัณฑ์ </a:t>
                      </a:r>
                      <a:endParaRPr lang="th-TH" sz="2800" dirty="0"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932192">
                <a:tc>
                  <a:txBody>
                    <a:bodyPr/>
                    <a:lstStyle/>
                    <a:p>
                      <a:r>
                        <a:rPr lang="th-TH" sz="2800" dirty="0" smtClean="0">
                          <a:latin typeface="TH SarabunPSK" pitchFamily="34" charset="-34"/>
                          <a:cs typeface="TH SarabunPSK" pitchFamily="34" charset="-34"/>
                        </a:rPr>
                        <a:t>สาธารณะประเภทที่ 2 </a:t>
                      </a:r>
                      <a:endParaRPr lang="th-TH" sz="2800" dirty="0"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800" dirty="0" smtClean="0">
                          <a:latin typeface="TH SarabunPSK" pitchFamily="34" charset="-34"/>
                          <a:cs typeface="TH SarabunPSK" pitchFamily="34" charset="-34"/>
                        </a:rPr>
                        <a:t>โฆษณาได้เท่าที่เพียงพอต่อการประกอบการ โดยไม่เน้นแสวงหากำไร</a:t>
                      </a:r>
                      <a:endParaRPr lang="th-TH" sz="2800" dirty="0"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932192">
                <a:tc>
                  <a:txBody>
                    <a:bodyPr/>
                    <a:lstStyle/>
                    <a:p>
                      <a:r>
                        <a:rPr lang="th-TH" sz="2800" dirty="0" smtClean="0">
                          <a:latin typeface="TH SarabunPSK" pitchFamily="34" charset="-34"/>
                          <a:cs typeface="TH SarabunPSK" pitchFamily="34" charset="-34"/>
                        </a:rPr>
                        <a:t>ชุมชน </a:t>
                      </a:r>
                      <a:endParaRPr lang="th-TH" sz="2800" dirty="0"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800" dirty="0" smtClean="0">
                          <a:latin typeface="TH SarabunPSK" pitchFamily="34" charset="-34"/>
                          <a:cs typeface="TH SarabunPSK" pitchFamily="34" charset="-34"/>
                        </a:rPr>
                        <a:t>โฆษณาไม่ได้  แต่สามารถรับบริจาค หรืออุดหนุนสถานี และสามารถได้รับเงินอุดหนุนจาก กสทช. ไม่เกิน 50</a:t>
                      </a:r>
                      <a:r>
                        <a:rPr lang="en-US" sz="2800" dirty="0" smtClean="0">
                          <a:latin typeface="TH SarabunPSK" pitchFamily="34" charset="-34"/>
                          <a:cs typeface="TH SarabunPSK" pitchFamily="34" charset="-34"/>
                        </a:rPr>
                        <a:t>% </a:t>
                      </a:r>
                      <a:r>
                        <a:rPr lang="th-TH" sz="2800" dirty="0" smtClean="0">
                          <a:latin typeface="TH SarabunPSK" pitchFamily="34" charset="-34"/>
                          <a:cs typeface="TH SarabunPSK" pitchFamily="34" charset="-34"/>
                        </a:rPr>
                        <a:t>ของรายได้ทั้งหมด </a:t>
                      </a:r>
                      <a:endParaRPr lang="th-TH" sz="2800" dirty="0"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514313">
                <a:tc>
                  <a:txBody>
                    <a:bodyPr/>
                    <a:lstStyle/>
                    <a:p>
                      <a:r>
                        <a:rPr lang="th-TH" sz="2800" dirty="0" smtClean="0">
                          <a:latin typeface="TH SarabunPSK" pitchFamily="34" charset="-34"/>
                          <a:cs typeface="TH SarabunPSK" pitchFamily="34" charset="-34"/>
                        </a:rPr>
                        <a:t>ธุรกิจ </a:t>
                      </a:r>
                      <a:endParaRPr lang="th-TH" sz="2800" dirty="0"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800" dirty="0" smtClean="0">
                          <a:latin typeface="TH SarabunPSK" pitchFamily="34" charset="-34"/>
                          <a:cs typeface="TH SarabunPSK" pitchFamily="34" charset="-34"/>
                        </a:rPr>
                        <a:t>โฆษณาได้ไม่เกิน 12.5 นาที/ชั่วโมง และเฉลี่ยไม่เกิน 10 นาที/ชั่วโมง</a:t>
                      </a:r>
                      <a:endParaRPr lang="th-TH" sz="2800" dirty="0"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932192">
                <a:tc>
                  <a:txBody>
                    <a:bodyPr/>
                    <a:lstStyle/>
                    <a:p>
                      <a:r>
                        <a:rPr lang="th-TH" sz="2800" dirty="0" smtClean="0">
                          <a:latin typeface="TH SarabunPSK" pitchFamily="34" charset="-34"/>
                          <a:cs typeface="TH SarabunPSK" pitchFamily="34" charset="-34"/>
                        </a:rPr>
                        <a:t>ธุรกิจบอกรับสมาชิก </a:t>
                      </a:r>
                      <a:endParaRPr lang="th-TH" sz="2800" dirty="0"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800" dirty="0" smtClean="0">
                          <a:latin typeface="TH SarabunPSK" pitchFamily="34" charset="-34"/>
                          <a:cs typeface="TH SarabunPSK" pitchFamily="34" charset="-34"/>
                        </a:rPr>
                        <a:t>โฆษณาได้ไม่เกิน 6 นาที/ชั่วโมง และเฉลี่ยไม่เกิน 5 นาที/ชั่วโมง (จะมีการทบทวนในปี</a:t>
                      </a:r>
                      <a:r>
                        <a:rPr lang="th-TH" sz="2800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2556) </a:t>
                      </a:r>
                      <a:endParaRPr lang="th-TH" sz="2800" dirty="0">
                        <a:cs typeface="TH SarabunPSK" pitchFamily="34" charset="-34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81000" y="76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การกำกับดูแลเนื้อหาในยุคดิจิตอลที่สื่อแตกตัวมากมาย</a:t>
            </a:r>
            <a:endParaRPr lang="en-US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05400"/>
          </a:xfrm>
        </p:spPr>
        <p:txBody>
          <a:bodyPr>
            <a:noAutofit/>
          </a:bodyPr>
          <a:lstStyle/>
          <a:p>
            <a:r>
              <a:rPr lang="th-TH" sz="3000" dirty="0" smtClean="0">
                <a:latin typeface="TH SarabunPSK" pitchFamily="34" charset="-34"/>
                <a:cs typeface="TH SarabunPSK" pitchFamily="34" charset="-34"/>
              </a:rPr>
              <a:t>สื่อโทรทัศน์มีจำนวนเพิ่มขึ้นทบทวีคูณ อย่างน้อยในอนาคตก็จะมีเพิ่ม 48 ช่อง</a:t>
            </a:r>
          </a:p>
          <a:p>
            <a:r>
              <a:rPr lang="th-TH" sz="3000" dirty="0" smtClean="0">
                <a:latin typeface="TH SarabunPSK" pitchFamily="34" charset="-34"/>
                <a:cs typeface="TH SarabunPSK" pitchFamily="34" charset="-34"/>
              </a:rPr>
              <a:t>กรณีดาวเทียมและเคเบิลที่มีจำนวนหลายร้อยช่อง </a:t>
            </a:r>
            <a:r>
              <a:rPr lang="th-TH" sz="3000" dirty="0" err="1" smtClean="0">
                <a:latin typeface="TH SarabunPSK" pitchFamily="34" charset="-34"/>
                <a:cs typeface="TH SarabunPSK" pitchFamily="34" charset="-34"/>
              </a:rPr>
              <a:t>กสทช.</a:t>
            </a:r>
            <a:r>
              <a:rPr lang="th-TH" sz="3000" dirty="0" smtClean="0">
                <a:latin typeface="TH SarabunPSK" pitchFamily="34" charset="-34"/>
                <a:cs typeface="TH SarabunPSK" pitchFamily="34" charset="-34"/>
              </a:rPr>
              <a:t> ยังไม่สามารถจัดการเนื้อหาที่สุ่มเสี่ยงผิดกฎหมายได้</a:t>
            </a:r>
          </a:p>
          <a:p>
            <a:r>
              <a:rPr lang="th-TH" sz="3000" dirty="0" smtClean="0">
                <a:latin typeface="TH SarabunPSK" pitchFamily="34" charset="-34"/>
                <a:cs typeface="TH SarabunPSK" pitchFamily="34" charset="-34"/>
              </a:rPr>
              <a:t>การตรวจสอบเนื้อหาให้เป็นไปตามสัดส่วนและวัตถุประสงค์ที่ระบุไว้ในกฎหมายหรือประกาศที่เกี่ยวข้อง </a:t>
            </a:r>
            <a:r>
              <a:rPr lang="th-TH" sz="3000" dirty="0" err="1" smtClean="0">
                <a:latin typeface="TH SarabunPSK" pitchFamily="34" charset="-34"/>
                <a:cs typeface="TH SarabunPSK" pitchFamily="34" charset="-34"/>
              </a:rPr>
              <a:t>กสทช.</a:t>
            </a:r>
            <a:r>
              <a:rPr lang="th-TH" sz="3000" dirty="0" smtClean="0">
                <a:latin typeface="TH SarabunPSK" pitchFamily="34" charset="-34"/>
                <a:cs typeface="TH SarabunPSK" pitchFamily="34" charset="-34"/>
              </a:rPr>
              <a:t> อาจเห็นควรจัดตั้งกลไกตรวจสอบเนื้อหาเชิงรุกซึ่งในปัจจุบันยังไม่มี เช่น การสุ่มตรวจรายการด้วยตนเอง หรือร่วมมือกับองค์กรวิชาชีพ</a:t>
            </a:r>
          </a:p>
          <a:p>
            <a:r>
              <a:rPr lang="th-TH" sz="3000" dirty="0" smtClean="0">
                <a:latin typeface="TH SarabunPSK" pitchFamily="34" charset="-34"/>
                <a:cs typeface="TH SarabunPSK" pitchFamily="34" charset="-34"/>
              </a:rPr>
              <a:t>กลไกรับร้องเรียนของ </a:t>
            </a:r>
            <a:r>
              <a:rPr lang="th-TH" sz="3000" dirty="0" err="1" smtClean="0">
                <a:latin typeface="TH SarabunPSK" pitchFamily="34" charset="-34"/>
                <a:cs typeface="TH SarabunPSK" pitchFamily="34" charset="-34"/>
              </a:rPr>
              <a:t>กสทช.</a:t>
            </a:r>
            <a:r>
              <a:rPr lang="th-TH" sz="3000" dirty="0" smtClean="0">
                <a:latin typeface="TH SarabunPSK" pitchFamily="34" charset="-34"/>
                <a:cs typeface="TH SarabunPSK" pitchFamily="34" charset="-34"/>
              </a:rPr>
              <a:t> ปัจจุบันมีลักษณะ “การกำกับดูแลโดยรัฐ” ค่อนข้างมาก ซึ่งยากต่อการจัดการเนื้อหาที่เพิ่มทวีขึ้นอย่างรวดเร็ว ดังนั้นจึงควรพิจารณาถึงกลไกการกำกับดูแลกันเองและการกำกับดูแลร่วม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81000" y="76200"/>
            <a:ext cx="8229600" cy="1143000"/>
          </a:xfrm>
        </p:spPr>
        <p:txBody>
          <a:bodyPr>
            <a:normAutofit/>
          </a:bodyPr>
          <a:lstStyle/>
          <a:p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ข้อเสนอการกำกับดูแลเนื้อหา</a:t>
            </a:r>
            <a:endParaRPr lang="en-US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05400"/>
          </a:xfrm>
        </p:spPr>
        <p:txBody>
          <a:bodyPr>
            <a:noAutofit/>
          </a:bodyPr>
          <a:lstStyle/>
          <a:p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ออกหลักเกณฑ์ที่ให้คำนิยามที่ชัดเจนถึงประเภทรายการ เพื่อใช้เป็นแนวทางในการตรวจสอบ</a:t>
            </a:r>
          </a:p>
          <a:p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จัดตั้งกลไกในการตรวจสอบเนื้อหาเชิงรุก</a:t>
            </a:r>
          </a:p>
          <a:p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ออกหลักเกณฑ์ประกวดคุณสมบัติที่ใช้ในการคัดเลือกผู้ได้ใบอนุญาตทีวีบริการสาธารณะโดยคำนึงถึง</a:t>
            </a:r>
            <a:r>
              <a:rPr lang="th-TH" dirty="0" err="1" smtClean="0">
                <a:latin typeface="TH SarabunPSK" pitchFamily="34" charset="-34"/>
                <a:cs typeface="TH SarabunPSK" pitchFamily="34" charset="-34"/>
              </a:rPr>
              <a:t>พันธ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กิจสาธารณะ</a:t>
            </a:r>
          </a:p>
          <a:p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กำหนดขอบเขตการหารายได้ของทีวีสาธารณะประเภทสองให้ชัดเจน</a:t>
            </a:r>
          </a:p>
          <a:p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เร่งออกประกาศที่ใช้ในการกำกับดูแลเนื้อหาโฆษณาที่เกี่ยวข้อง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(โฆษณารายการเด็ก โฆษณาแฝงและโฆษณาทางการเมือง ฯลฯ)</a:t>
            </a:r>
          </a:p>
          <a:p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เร่งส่งเสริมกลไกการกำกับดูแลกันเองผ่านเครื่องมือการกำกับดูแลของรัฐ (การกำกับดูแลร่วม)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การกำกับดูแลการสำรวจความนิยมในการรับชมโทรทัศน์</a:t>
            </a:r>
            <a:endParaRPr lang="en-US" b="1" dirty="0">
              <a:latin typeface="TH SarabunPSK" pitchFamily="34" charset="-34"/>
              <a:cs typeface="TH SarabunPSK" pitchFamily="34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>
            <a:normAutofit/>
          </a:bodyPr>
          <a:lstStyle/>
          <a:p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การกำกับดูแลการ</a:t>
            </a:r>
            <a:r>
              <a:rPr lang="th-TH" b="1" dirty="0" err="1" smtClean="0">
                <a:latin typeface="TH SarabunPSK" pitchFamily="34" charset="-34"/>
                <a:cs typeface="TH SarabunPSK" pitchFamily="34" charset="-34"/>
              </a:rPr>
              <a:t>วัดเรตติ้ง</a:t>
            </a:r>
            <a:endParaRPr lang="en-US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05400"/>
          </a:xfrm>
        </p:spPr>
        <p:txBody>
          <a:bodyPr>
            <a:noAutofit/>
          </a:bodyPr>
          <a:lstStyle/>
          <a:p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สมาคม</a:t>
            </a:r>
            <a:r>
              <a:rPr lang="th-TH" dirty="0" err="1" smtClean="0">
                <a:latin typeface="TH SarabunPSK" pitchFamily="34" charset="-34"/>
                <a:cs typeface="TH SarabunPSK" pitchFamily="34" charset="-34"/>
              </a:rPr>
              <a:t>มีเดีย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เอเยนซี่และธุรกิจสื่อแห่งประเทศไทยระบุว่า ปี 2557 ทีวี</a:t>
            </a:r>
            <a:r>
              <a:rPr lang="th-TH" dirty="0" err="1" smtClean="0">
                <a:latin typeface="TH SarabunPSK" pitchFamily="34" charset="-34"/>
                <a:cs typeface="TH SarabunPSK" pitchFamily="34" charset="-34"/>
              </a:rPr>
              <a:t>ระบบอะนาล็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อกยังมีอัตราเติบโตราว 2</a:t>
            </a:r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%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แม้จะมีการเริ่มออกอากาศทีวีดิจิตอล และคาดว่าจะมีการโยกงบมาสู่ทีวีดิจิตอลราว 4</a:t>
            </a:r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,000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ล้านบาท</a:t>
            </a:r>
          </a:p>
          <a:p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โคคาโคลาให้สัมภาษณ์ว่า จะรอดูผลตอบรับก่อนแล้วจึงค่อยตัดสินใจ โดยดูจากการ</a:t>
            </a:r>
            <a:r>
              <a:rPr lang="th-TH" dirty="0" err="1" smtClean="0">
                <a:latin typeface="TH SarabunPSK" pitchFamily="34" charset="-34"/>
                <a:cs typeface="TH SarabunPSK" pitchFamily="34" charset="-34"/>
              </a:rPr>
              <a:t>วัดเรตติ้ง</a:t>
            </a:r>
            <a:endParaRPr lang="th-TH" dirty="0" smtClean="0">
              <a:latin typeface="TH SarabunPSK" pitchFamily="34" charset="-34"/>
              <a:cs typeface="TH SarabunPSK" pitchFamily="34" charset="-34"/>
            </a:endParaRPr>
          </a:p>
          <a:p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CIMB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ประมาณการว่า กว่า </a:t>
            </a:r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DTTV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จะแย่งส่วนแบ่งโฆษณาจาก</a:t>
            </a:r>
            <a:r>
              <a:rPr lang="th-TH" dirty="0" err="1" smtClean="0">
                <a:latin typeface="TH SarabunPSK" pitchFamily="34" charset="-34"/>
                <a:cs typeface="TH SarabunPSK" pitchFamily="34" charset="-34"/>
              </a:rPr>
              <a:t>ทีวีอะนาล็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อกได้ต้องใช้เวลาอย่างน้อยอีก 3-4 ปี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การประชาสัมพันธ์การเปลี่ยนผ่านสู่ทีวีดิจิตอล</a:t>
            </a:r>
            <a:endParaRPr lang="en-US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05400"/>
          </a:xfrm>
        </p:spPr>
        <p:txBody>
          <a:bodyPr/>
          <a:lstStyle/>
          <a:p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หนึ่งในตัวชี้วัด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หนึ่งในแผน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แม่บทการเปลี่ยนผ่านไปสู่ทีวีระบบดิ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จิตอลคือ “มีแผนสื่อสารประชาสัมพันธ์และประสานงาน เพื่อให้ข้อมูลข่าวสารประชาสัมพันธ์ สร้างความเข้าใจกับภาคส่วนทีเกี่ยวข้องอย่างต่อเนื่อง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”</a:t>
            </a:r>
          </a:p>
          <a:p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แผนประชาสัมพันธ์มีความสำคัญต่อความสำเร็จในการเปลี่ยนผ่านไปสู่ทีวีดิจิตอลในต่างประเทศ เพราะการเปลี่ยนแปลงพฤติกรรมยากยิ่งกว่าการเปลี่ยนแปลงเทคโนโลยี</a:t>
            </a:r>
          </a:p>
          <a:p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ประชาชนรับรู้ถึงแผนการเปลี่ยนผ่านช้าเท่าไหร่ ผู้ประกอบการรายใหม่ก็อยู่รอดได้ยากขึ้นเท่านั้น</a:t>
            </a:r>
          </a:p>
          <a:p>
            <a:endParaRPr lang="en-US" dirty="0">
              <a:latin typeface="TH SarabunPSK" pitchFamily="34" charset="-34"/>
              <a:cs typeface="TH SarabunPSK" pitchFamily="34" charset="-34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รายได้จากโฆษณา</a:t>
            </a:r>
            <a:endParaRPr lang="th-TH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85B985-F1DD-4064-A56D-8B2A302CE620}" type="slidenum">
              <a:rPr lang="en-US" smtClean="0"/>
              <a:pPr>
                <a:defRPr/>
              </a:pPr>
              <a:t>20</a:t>
            </a:fld>
            <a:endParaRPr lang="th-TH"/>
          </a:p>
        </p:txBody>
      </p:sp>
      <p:sp>
        <p:nvSpPr>
          <p:cNvPr id="8" name="TextBox 7"/>
          <p:cNvSpPr txBox="1"/>
          <p:nvPr/>
        </p:nvSpPr>
        <p:spPr>
          <a:xfrm>
            <a:off x="571472" y="6120490"/>
            <a:ext cx="25717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ที่มา</a:t>
            </a:r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: CIMB</a:t>
            </a:r>
            <a:endParaRPr lang="th-TH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0034" y="1285860"/>
            <a:ext cx="45005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b="1" dirty="0" smtClean="0">
                <a:solidFill>
                  <a:schemeClr val="tx2"/>
                </a:solidFill>
                <a:latin typeface="TH SarabunPSK" pitchFamily="34" charset="-34"/>
                <a:cs typeface="TH SarabunPSK" pitchFamily="34" charset="-34"/>
              </a:rPr>
              <a:t>รายได้โฆษณา (ล้านบาท)</a:t>
            </a:r>
            <a:endParaRPr lang="th-TH" b="1" dirty="0">
              <a:solidFill>
                <a:schemeClr val="tx2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9588" y="1852630"/>
            <a:ext cx="8124825" cy="407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>
            <a:normAutofit/>
          </a:bodyPr>
          <a:lstStyle/>
          <a:p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การกำกับดูแลการ</a:t>
            </a:r>
            <a:r>
              <a:rPr lang="th-TH" b="1" dirty="0" err="1" smtClean="0">
                <a:latin typeface="TH SarabunPSK" pitchFamily="34" charset="-34"/>
                <a:cs typeface="TH SarabunPSK" pitchFamily="34" charset="-34"/>
              </a:rPr>
              <a:t>วัดเรตติ้ง</a:t>
            </a:r>
            <a:endParaRPr lang="en-US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05400"/>
          </a:xfrm>
        </p:spPr>
        <p:txBody>
          <a:bodyPr>
            <a:noAutofit/>
          </a:bodyPr>
          <a:lstStyle/>
          <a:p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ผู้ชนะประมูลดูกังวลกับการ</a:t>
            </a:r>
            <a:r>
              <a:rPr lang="th-TH" dirty="0" err="1" smtClean="0">
                <a:latin typeface="TH SarabunPSK" pitchFamily="34" charset="-34"/>
                <a:cs typeface="TH SarabunPSK" pitchFamily="34" charset="-34"/>
              </a:rPr>
              <a:t>วัดเรตติ้ง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 เช่น </a:t>
            </a:r>
            <a:r>
              <a:rPr lang="th-TH" dirty="0" err="1">
                <a:latin typeface="TH SarabunPSK" pitchFamily="34" charset="-34"/>
                <a:cs typeface="TH SarabunPSK" pitchFamily="34" charset="-34"/>
              </a:rPr>
              <a:t>อากู๋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บอกว่า “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ยังไม่มีการ</a:t>
            </a:r>
            <a:r>
              <a:rPr lang="th-TH" dirty="0" err="1">
                <a:latin typeface="TH SarabunPSK" pitchFamily="34" charset="-34"/>
                <a:cs typeface="TH SarabunPSK" pitchFamily="34" charset="-34"/>
              </a:rPr>
              <a:t>วัดเรตติ้ง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ที่แน่นอน ทำให้เป็นห่วงว่าจะหารายได้อย่างไร” หรือ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เฮีย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ฮ้อ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กังวล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กับการ</a:t>
            </a:r>
            <a:r>
              <a:rPr lang="th-TH" dirty="0" err="1">
                <a:latin typeface="TH SarabunPSK" pitchFamily="34" charset="-34"/>
                <a:cs typeface="TH SarabunPSK" pitchFamily="34" charset="-34"/>
              </a:rPr>
              <a:t>วัดเรตติ้ง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และสนับสนุนให้มีหน่วยงานกลางเข้ามาดูแลด้าน</a:t>
            </a:r>
            <a:r>
              <a:rPr lang="th-TH" dirty="0" err="1">
                <a:latin typeface="TH SarabunPSK" pitchFamily="34" charset="-34"/>
                <a:cs typeface="TH SarabunPSK" pitchFamily="34" charset="-34"/>
              </a:rPr>
              <a:t>เรตติ้งแทนนีลเส็น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เพื่อให้เกิดความเหมาะสมและเป็น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กลาง</a:t>
            </a:r>
          </a:p>
          <a:p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ฟรีทีวีถือเป็น “ตลาดสองทาง” </a:t>
            </a:r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(two-sided market)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คือไม่ได้ขายบริการเนื้อหาให้กับผู้รับชมโดยตรง แต่เน้นขายพื้นที่โฆษณาผ่านการรับชมของผู้ชมให้กับบริษัทโฆษณาหรือเจ้าของสินค้าบริการอีกทอดหนึ่ง ดังนั้น     </a:t>
            </a:r>
            <a:r>
              <a:rPr lang="th-TH" dirty="0" err="1" smtClean="0">
                <a:latin typeface="TH SarabunPSK" pitchFamily="34" charset="-34"/>
                <a:cs typeface="TH SarabunPSK" pitchFamily="34" charset="-34"/>
              </a:rPr>
              <a:t>เรตติ้ง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ที่ใช้ในการตัดสินใจซื้อพื้นที่โฆษณาจึงสำคัญต่อความอยู่รอดของผู้ประกอบการฟรีทีวี</a:t>
            </a:r>
          </a:p>
          <a:p>
            <a:endParaRPr lang="th-TH" dirty="0" smtClean="0">
              <a:latin typeface="TH SarabunPSK" pitchFamily="34" charset="-34"/>
              <a:cs typeface="TH SarabunPSK" pitchFamily="34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ผลกระทบจากการ</a:t>
            </a:r>
            <a:r>
              <a:rPr lang="th-TH" b="1" dirty="0" err="1" smtClean="0">
                <a:latin typeface="TH SarabunPSK" pitchFamily="34" charset="-34"/>
                <a:cs typeface="TH SarabunPSK" pitchFamily="34" charset="-34"/>
              </a:rPr>
              <a:t>วัดเรตติ้ง</a:t>
            </a:r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ที่ไม่ถูกต้องหรือไม่เป็นธรรม</a:t>
            </a:r>
            <a:endParaRPr lang="en-US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105400"/>
          </a:xfrm>
        </p:spPr>
        <p:txBody>
          <a:bodyPr>
            <a:noAutofit/>
          </a:bodyPr>
          <a:lstStyle/>
          <a:p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ผู้</a:t>
            </a:r>
            <a:r>
              <a:rPr lang="th-TH" b="1" dirty="0">
                <a:latin typeface="TH SarabunPSK" pitchFamily="34" charset="-34"/>
                <a:cs typeface="TH SarabunPSK" pitchFamily="34" charset="-34"/>
              </a:rPr>
              <a:t>ซื้อโฆษณา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ซึ่งอาจซื้อสื่อที่ไม่ได้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รับความนิยมจริงหรือไม่ตรงกับ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กลุ่มเป้าหมายของสินค้าและบริการ</a:t>
            </a:r>
            <a:endParaRPr lang="th-TH" sz="1600" dirty="0" smtClean="0">
              <a:latin typeface="TH SarabunPSK" pitchFamily="34" charset="-34"/>
              <a:cs typeface="TH SarabunPSK" pitchFamily="34" charset="-34"/>
            </a:endParaRPr>
          </a:p>
          <a:p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สถานีโทรทัศน์</a:t>
            </a:r>
            <a:r>
              <a:rPr lang="th-TH" b="1" dirty="0">
                <a:latin typeface="TH SarabunPSK" pitchFamily="34" charset="-34"/>
                <a:cs typeface="TH SarabunPSK" pitchFamily="34" charset="-34"/>
              </a:rPr>
              <a:t>และผู้ผลิตรายการ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 ซึ่งอาจทุ่มงบประมาณมหาศาลในการ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ผลิตรายการ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ดีๆ แต่ไม่สามารถอยู่รอดได้ทางธุรกิจ เนื่องจากผลการ</a:t>
            </a:r>
            <a:r>
              <a:rPr lang="th-TH" dirty="0" err="1">
                <a:latin typeface="TH SarabunPSK" pitchFamily="34" charset="-34"/>
                <a:cs typeface="TH SarabunPSK" pitchFamily="34" charset="-34"/>
              </a:rPr>
              <a:t>วัดเร</a:t>
            </a:r>
            <a:r>
              <a:rPr lang="th-TH" dirty="0" err="1" smtClean="0">
                <a:latin typeface="TH SarabunPSK" pitchFamily="34" charset="-34"/>
                <a:cs typeface="TH SarabunPSK" pitchFamily="34" charset="-34"/>
              </a:rPr>
              <a:t>ตติ้ง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คลาดเคลื่อน หรือไม่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ครอบคลุมถึงช่องทาง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ใหม่ๆ</a:t>
            </a:r>
            <a:endParaRPr lang="th-TH" sz="1600" dirty="0" smtClean="0">
              <a:latin typeface="TH SarabunPSK" pitchFamily="34" charset="-34"/>
              <a:cs typeface="TH SarabunPSK" pitchFamily="34" charset="-34"/>
            </a:endParaRPr>
          </a:p>
          <a:p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ประชาชน</a:t>
            </a:r>
            <a:r>
              <a:rPr lang="th-TH" b="1" dirty="0">
                <a:latin typeface="TH SarabunPSK" pitchFamily="34" charset="-34"/>
                <a:cs typeface="TH SarabunPSK" pitchFamily="34" charset="-34"/>
              </a:rPr>
              <a:t>ทั้งในฐานะผู้บริโภคและพลเมือง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 ซึ่งอาจเสียโอกาสจากการรับชมรายการที่ตนชื่นชอบไปหากรายการไม่มีโฆษณา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เข้า เนื่องจากความถูกต้องของ</a:t>
            </a:r>
            <a:r>
              <a:rPr lang="th-TH" dirty="0" err="1" smtClean="0">
                <a:latin typeface="TH SarabunPSK" pitchFamily="34" charset="-34"/>
                <a:cs typeface="TH SarabunPSK" pitchFamily="34" charset="-34"/>
              </a:rPr>
              <a:t>เรตติ้ง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นั้นมีความสัมพันธ์อย่างมากกับทรัพยากรที่สถานีหรือผู้ผลิตรายการทุ่มไปกับการผลิตตัวเนื้อหารายการ 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รวมถึงอาจเสียโอกาสในการเข้าถึงข้อมูลข่าวสารที่หลากหลายจากผู้ผลิตราย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ใหม่</a:t>
            </a:r>
            <a:endParaRPr lang="en-US" sz="1600" dirty="0">
              <a:latin typeface="TH SarabunPSK" pitchFamily="34" charset="-34"/>
              <a:cs typeface="TH SarabunPSK" pitchFamily="34" charset="-34"/>
            </a:endParaRPr>
          </a:p>
          <a:p>
            <a:pPr lvl="1"/>
            <a:endParaRPr lang="th-TH" dirty="0" smtClean="0">
              <a:latin typeface="TH SarabunPSK" pitchFamily="34" charset="-34"/>
              <a:cs typeface="TH SarabunPSK" pitchFamily="34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ปัญหาการ</a:t>
            </a:r>
            <a:r>
              <a:rPr lang="th-TH" b="1" dirty="0" err="1" smtClean="0">
                <a:latin typeface="TH SarabunPSK" pitchFamily="34" charset="-34"/>
                <a:cs typeface="TH SarabunPSK" pitchFamily="34" charset="-34"/>
              </a:rPr>
              <a:t>วัดเรตติ้งของนีลเส็น</a:t>
            </a:r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 (ผูกขาดตั้งแต่ปี 2540)</a:t>
            </a:r>
            <a:endParaRPr lang="en-US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105400"/>
          </a:xfrm>
        </p:spPr>
        <p:txBody>
          <a:bodyPr>
            <a:noAutofit/>
          </a:bodyPr>
          <a:lstStyle/>
          <a:p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กลุ่มตัวอย่างมีขนาดเล็กเกินไปเมื่อเทียบกับจำนวนประชากร</a:t>
            </a:r>
          </a:p>
          <a:p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การสำรวจใหญ่ประจำปี (</a:t>
            </a:r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establishment survey)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ยังถือว่ามีขนาดเล็กเกินไป (ข้อมูลปี 2554 การสำรวจใหญ่ประจำปีมีขนาด 6</a:t>
            </a:r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,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000 ครัวเรือน เพื่อใช้ในการเลือกกลุ่มตัวอย่าง 1</a:t>
            </a:r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,250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ครัวเรือน ซึ่งมีขนาดใหญ่กว่าเพียง </a:t>
            </a:r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5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เท่า)</a:t>
            </a:r>
          </a:p>
          <a:p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การกระจายตัวของกลุ่มตัวอย่างไม่สะท้อนช่องทางการรับชมสื่อที่เปลี่ยนไปตามเทคโนโลยี (การ</a:t>
            </a:r>
            <a:r>
              <a:rPr lang="th-TH" dirty="0" err="1" smtClean="0">
                <a:latin typeface="TH SarabunPSK" pitchFamily="34" charset="-34"/>
                <a:cs typeface="TH SarabunPSK" pitchFamily="34" charset="-34"/>
              </a:rPr>
              <a:t>วัดเรตติ้ง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การรับชมผ่านทีวีดาวเทียมและเคเบิลมีขนาดเพียง 260 ครัวเรือน ขณะที่ตัวเลขการรับชมทีวีผ่านเคเบิลและดาวเทียมเพิ่มมากขึ้นเรื่อยๆ)</a:t>
            </a:r>
          </a:p>
          <a:p>
            <a:endParaRPr lang="th-TH" dirty="0" smtClean="0">
              <a:latin typeface="TH SarabunPSK" pitchFamily="34" charset="-34"/>
              <a:cs typeface="TH SarabunPSK" pitchFamily="34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ตัวยึดเนื้อหา 3"/>
          <p:cNvGraphicFramePr>
            <a:graphicFrameLocks noGrp="1"/>
          </p:cNvGraphicFramePr>
          <p:nvPr>
            <p:ph idx="1"/>
          </p:nvPr>
        </p:nvGraphicFramePr>
        <p:xfrm>
          <a:off x="1" y="-3"/>
          <a:ext cx="9144000" cy="6858002"/>
        </p:xfrm>
        <a:graphic>
          <a:graphicData uri="http://schemas.openxmlformats.org/drawingml/2006/table">
            <a:tbl>
              <a:tblPr/>
              <a:tblGrid>
                <a:gridCol w="1775150"/>
                <a:gridCol w="1546354"/>
                <a:gridCol w="2911248"/>
                <a:gridCol w="2911248"/>
              </a:tblGrid>
              <a:tr h="155979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400" b="1" dirty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ประเทศ</a:t>
                      </a:r>
                      <a:endParaRPr lang="en-US" sz="2400" dirty="0"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88331" marR="883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400" b="1" dirty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จำนวนครัวเรือน (ล้าน)</a:t>
                      </a:r>
                      <a:endParaRPr lang="en-US" sz="2400" dirty="0"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88331" marR="883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400" b="1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จำนวนกลุ่มตัวอย่าง (ครัวเรือน)</a:t>
                      </a:r>
                      <a:endParaRPr lang="en-US" sz="2400"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88331" marR="883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400" b="1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ขนาดของกลุ่มตัวอย่าง (คิดเป็นร้อยละเทียบกับจำนวนครัวเรือนทั้งหมด)</a:t>
                      </a:r>
                      <a:endParaRPr lang="en-US" sz="2400"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88331" marR="883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</a:tr>
              <a:tr h="529821"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40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ออสเตรเลีย</a:t>
                      </a:r>
                      <a:endParaRPr lang="en-US" sz="2400"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88331" marR="883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8.3</a:t>
                      </a:r>
                    </a:p>
                  </a:txBody>
                  <a:tcPr marL="88331" marR="883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3,500</a:t>
                      </a:r>
                    </a:p>
                  </a:txBody>
                  <a:tcPr marL="88331" marR="883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0.059%</a:t>
                      </a:r>
                    </a:p>
                  </a:txBody>
                  <a:tcPr marL="88331" marR="883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982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2,135</a:t>
                      </a:r>
                    </a:p>
                  </a:txBody>
                  <a:tcPr marL="88331" marR="883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0.026%</a:t>
                      </a:r>
                    </a:p>
                  </a:txBody>
                  <a:tcPr marL="88331" marR="883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982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40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แคนาดา</a:t>
                      </a:r>
                      <a:endParaRPr lang="en-US" sz="2400"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88331" marR="883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11.8</a:t>
                      </a:r>
                    </a:p>
                  </a:txBody>
                  <a:tcPr marL="88331" marR="883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4,300</a:t>
                      </a:r>
                    </a:p>
                  </a:txBody>
                  <a:tcPr marL="88331" marR="883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0.036%</a:t>
                      </a:r>
                    </a:p>
                  </a:txBody>
                  <a:tcPr marL="88331" marR="883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982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40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ฟินแลนด์</a:t>
                      </a:r>
                      <a:endParaRPr lang="en-US" sz="2400"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88331" marR="883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2.4</a:t>
                      </a:r>
                    </a:p>
                  </a:txBody>
                  <a:tcPr marL="88331" marR="883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1,100</a:t>
                      </a:r>
                    </a:p>
                  </a:txBody>
                  <a:tcPr marL="88331" marR="883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0.046%</a:t>
                      </a:r>
                    </a:p>
                  </a:txBody>
                  <a:tcPr marL="88331" marR="883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982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40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ฝรั่งเศส</a:t>
                      </a:r>
                      <a:endParaRPr lang="en-US" sz="2400"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88331" marR="883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26.3</a:t>
                      </a:r>
                    </a:p>
                  </a:txBody>
                  <a:tcPr marL="88331" marR="883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4,300</a:t>
                      </a:r>
                    </a:p>
                  </a:txBody>
                  <a:tcPr marL="88331" marR="883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0.016%</a:t>
                      </a:r>
                    </a:p>
                  </a:txBody>
                  <a:tcPr marL="88331" marR="883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982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40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มาเลเซีย</a:t>
                      </a:r>
                      <a:endParaRPr lang="en-US" sz="2400"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88331" marR="883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6.3</a:t>
                      </a:r>
                    </a:p>
                  </a:txBody>
                  <a:tcPr marL="88331" marR="883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1,000</a:t>
                      </a:r>
                    </a:p>
                  </a:txBody>
                  <a:tcPr marL="88331" marR="883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0.016%</a:t>
                      </a:r>
                    </a:p>
                  </a:txBody>
                  <a:tcPr marL="88331" marR="883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982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40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สวิสเซอร์แลนด์</a:t>
                      </a:r>
                      <a:endParaRPr lang="en-US" sz="2400"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88331" marR="883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3.2</a:t>
                      </a:r>
                    </a:p>
                  </a:txBody>
                  <a:tcPr marL="88331" marR="883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1,870</a:t>
                      </a:r>
                    </a:p>
                  </a:txBody>
                  <a:tcPr marL="88331" marR="883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0.058%</a:t>
                      </a:r>
                    </a:p>
                  </a:txBody>
                  <a:tcPr marL="88331" marR="883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982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40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สหราชอาณาจักร</a:t>
                      </a:r>
                      <a:endParaRPr lang="en-US" sz="2400"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88331" marR="883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26</a:t>
                      </a:r>
                    </a:p>
                  </a:txBody>
                  <a:tcPr marL="88331" marR="883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5,100</a:t>
                      </a:r>
                    </a:p>
                  </a:txBody>
                  <a:tcPr marL="88331" marR="883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0.02%</a:t>
                      </a:r>
                    </a:p>
                  </a:txBody>
                  <a:tcPr marL="88331" marR="883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982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40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อินเดีย</a:t>
                      </a:r>
                      <a:endParaRPr lang="en-US" sz="2400"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88331" marR="883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155</a:t>
                      </a:r>
                    </a:p>
                  </a:txBody>
                  <a:tcPr marL="88331" marR="883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8,150</a:t>
                      </a:r>
                    </a:p>
                  </a:txBody>
                  <a:tcPr marL="88331" marR="883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0.005%</a:t>
                      </a:r>
                    </a:p>
                  </a:txBody>
                  <a:tcPr marL="88331" marR="883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982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40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ไทย</a:t>
                      </a:r>
                      <a:endParaRPr lang="en-US" sz="2400"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88331" marR="883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2</a:t>
                      </a:r>
                      <a:r>
                        <a:rPr lang="th-TH" sz="240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2</a:t>
                      </a:r>
                      <a:r>
                        <a:rPr lang="en-US" sz="240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 </a:t>
                      </a:r>
                    </a:p>
                  </a:txBody>
                  <a:tcPr marL="88331" marR="883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1,800</a:t>
                      </a:r>
                    </a:p>
                  </a:txBody>
                  <a:tcPr marL="88331" marR="883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0.008%</a:t>
                      </a:r>
                    </a:p>
                  </a:txBody>
                  <a:tcPr marL="88331" marR="883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3017838" cy="9525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รูปภาพ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7293" y="838200"/>
            <a:ext cx="8651907" cy="5328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>
            <a:normAutofit/>
          </a:bodyPr>
          <a:lstStyle/>
          <a:p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ปัญหาการ</a:t>
            </a:r>
            <a:r>
              <a:rPr lang="th-TH" b="1" dirty="0" err="1" smtClean="0">
                <a:latin typeface="TH SarabunPSK" pitchFamily="34" charset="-34"/>
                <a:cs typeface="TH SarabunPSK" pitchFamily="34" charset="-34"/>
              </a:rPr>
              <a:t>วัดเรตติ้งของนีลเส็น</a:t>
            </a:r>
            <a:endParaRPr lang="en-US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105400"/>
          </a:xfrm>
        </p:spPr>
        <p:txBody>
          <a:bodyPr>
            <a:noAutofit/>
          </a:bodyPr>
          <a:lstStyle/>
          <a:p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การเลือกปฏิบัติในการ</a:t>
            </a:r>
            <a:r>
              <a:rPr lang="th-TH" dirty="0" err="1" smtClean="0">
                <a:latin typeface="TH SarabunPSK" pitchFamily="34" charset="-34"/>
                <a:cs typeface="TH SarabunPSK" pitchFamily="34" charset="-34"/>
              </a:rPr>
              <a:t>วัดเรตติ้ง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 (บริษัท</a:t>
            </a:r>
            <a:r>
              <a:rPr lang="th-TH" dirty="0" err="1" smtClean="0">
                <a:latin typeface="TH SarabunPSK" pitchFamily="34" charset="-34"/>
                <a:cs typeface="TH SarabunPSK" pitchFamily="34" charset="-34"/>
              </a:rPr>
              <a:t>วัดเรตติ้ง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ควร</a:t>
            </a:r>
            <a:r>
              <a:rPr lang="th-TH" dirty="0" err="1" smtClean="0">
                <a:latin typeface="TH SarabunPSK" pitchFamily="34" charset="-34"/>
                <a:cs typeface="TH SarabunPSK" pitchFamily="34" charset="-34"/>
              </a:rPr>
              <a:t>วัดเรตติ้ง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ของทุกช่องในแต่ละ </a:t>
            </a:r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platform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แต่ที่ผ่าน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มาบางกรณีไม่เป็นเช่นนั้น)</a:t>
            </a:r>
            <a:endParaRPr lang="th-TH" dirty="0" smtClean="0">
              <a:latin typeface="TH SarabunPSK" pitchFamily="34" charset="-34"/>
              <a:cs typeface="TH SarabunPSK" pitchFamily="34" charset="-34"/>
            </a:endParaRPr>
          </a:p>
          <a:p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ขาดความเป็นกลางทางเทคโนโลยี (ต้องวัดเรตติ้งในทุกๆ ช่องทางโดยไม่สนว่ารับผ่านเทคโนโลยีอะไร เช่น เคเบิล ดาวเทียม อินเทอร์เน็ต ฯลฯ แต่นีลเส็นปรับไม่ทันเทคโนโลยี เช่น กว่าจะมีการวัดเรตติ้งทีวีดาวเทียมก็ใช้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เวลานานหลังจากที่ดาวเทียมได้รับความนิยมแล้ว)</a:t>
            </a:r>
            <a:endParaRPr lang="th-TH" dirty="0" smtClean="0">
              <a:latin typeface="TH SarabunPSK" pitchFamily="34" charset="-34"/>
              <a:cs typeface="TH SarabunPSK" pitchFamily="34" charset="-34"/>
            </a:endParaRPr>
          </a:p>
          <a:p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สุ่มเสี่ยงต่อผลประโยชน์ทับซ้อน (</a:t>
            </a:r>
            <a:r>
              <a:rPr lang="th-TH" dirty="0" err="1" smtClean="0">
                <a:latin typeface="TH SarabunPSK" pitchFamily="34" charset="-34"/>
                <a:cs typeface="TH SarabunPSK" pitchFamily="34" charset="-34"/>
              </a:rPr>
              <a:t>นีลเส็น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รับทำวิจัยด้วย ทำให้อาจมีผลประโยชน์ทับซ้อนกับการ</a:t>
            </a:r>
            <a:r>
              <a:rPr lang="th-TH" dirty="0" err="1" smtClean="0">
                <a:latin typeface="TH SarabunPSK" pitchFamily="34" charset="-34"/>
                <a:cs typeface="TH SarabunPSK" pitchFamily="34" charset="-34"/>
              </a:rPr>
              <a:t>วัดเรตติ้ง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 เช่น มีการวิจารณ์ว่าสื่อสิ่งพิมพ์ไหน</a:t>
            </a:r>
            <a:r>
              <a:rPr lang="th-TH" dirty="0" err="1" smtClean="0">
                <a:latin typeface="TH SarabunPSK" pitchFamily="34" charset="-34"/>
                <a:cs typeface="TH SarabunPSK" pitchFamily="34" charset="-34"/>
              </a:rPr>
              <a:t>จ้างนีลเส็น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ทำวิจัย ก็จะได้ใส่รายชื่อเข้าไปในการสำรวจ)</a:t>
            </a:r>
          </a:p>
          <a:p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การไม่เปิดเผยรายละเอียดเกี่ยวกับระเบียบวิธีในการ</a:t>
            </a:r>
            <a:r>
              <a:rPr lang="th-TH" dirty="0" err="1" smtClean="0">
                <a:latin typeface="TH SarabunPSK" pitchFamily="34" charset="-34"/>
                <a:cs typeface="TH SarabunPSK" pitchFamily="34" charset="-34"/>
              </a:rPr>
              <a:t>วัดเรตติ้ง</a:t>
            </a:r>
            <a:endParaRPr lang="th-TH" dirty="0" smtClean="0">
              <a:latin typeface="TH SarabunPSK" pitchFamily="34" charset="-34"/>
              <a:cs typeface="TH SarabunPSK" pitchFamily="34" charset="-34"/>
            </a:endParaRPr>
          </a:p>
          <a:p>
            <a:endParaRPr lang="th-TH" dirty="0" smtClean="0">
              <a:latin typeface="TH SarabunPSK" pitchFamily="34" charset="-34"/>
              <a:cs typeface="TH SarabunPSK" pitchFamily="34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>
            <a:normAutofit/>
          </a:bodyPr>
          <a:lstStyle/>
          <a:p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รูปแบบการกำกับดูแลการ</a:t>
            </a:r>
            <a:r>
              <a:rPr lang="th-TH" b="1" dirty="0" err="1" smtClean="0">
                <a:latin typeface="TH SarabunPSK" pitchFamily="34" charset="-34"/>
                <a:cs typeface="TH SarabunPSK" pitchFamily="34" charset="-34"/>
              </a:rPr>
              <a:t>วัดเรตติ้ง</a:t>
            </a:r>
            <a:endParaRPr lang="en-US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105400"/>
          </a:xfrm>
        </p:spPr>
        <p:txBody>
          <a:bodyPr>
            <a:noAutofit/>
          </a:bodyPr>
          <a:lstStyle/>
          <a:p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กำกับดูแลกันเอง </a:t>
            </a:r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(self-regulation)</a:t>
            </a:r>
          </a:p>
          <a:p>
            <a:pPr lvl="1"/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การรวมกลุ่มของภาคอุตสาหกรรมที่เกี่ยวข้อง เช่น สถานีโทรทัศน์ เอเยนซี่โฆษณา บริษัทวางแผนสื่อ ฯลฯ ตั้งองค์กรกลางในการ</a:t>
            </a:r>
            <a:r>
              <a:rPr lang="th-TH" dirty="0" err="1" smtClean="0">
                <a:latin typeface="TH SarabunPSK" pitchFamily="34" charset="-34"/>
                <a:cs typeface="TH SarabunPSK" pitchFamily="34" charset="-34"/>
              </a:rPr>
              <a:t>วัดเรตติ้ง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เอง เช่นกรณีของ </a:t>
            </a:r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the Broadcasters’ Audience Research Board (BARB)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ในอังกฤษ</a:t>
            </a:r>
          </a:p>
          <a:p>
            <a:pPr lvl="1"/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การรวมกลุ่มกันตั้งองค์กรวิชาชีพเพื่อกำกับดูแลบริษัท</a:t>
            </a:r>
            <a:r>
              <a:rPr lang="th-TH" dirty="0" err="1" smtClean="0">
                <a:latin typeface="TH SarabunPSK" pitchFamily="34" charset="-34"/>
                <a:cs typeface="TH SarabunPSK" pitchFamily="34" charset="-34"/>
              </a:rPr>
              <a:t>วัดเรตติ้ง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อีกทีหนึ่ง เช่น </a:t>
            </a:r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Media Rating Council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ของสหรัฐฯ </a:t>
            </a:r>
          </a:p>
          <a:p>
            <a:pPr marL="346075" lvl="1">
              <a:buFont typeface="Arial" pitchFamily="34" charset="0"/>
              <a:buChar char="•"/>
              <a:tabLst>
                <a:tab pos="793750" algn="l"/>
              </a:tabLst>
            </a:pP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กำกับดูแลโดยรัฐ (</a:t>
            </a:r>
            <a:r>
              <a:rPr lang="en-US" sz="3200" dirty="0" smtClean="0">
                <a:latin typeface="TH SarabunPSK" pitchFamily="34" charset="-34"/>
                <a:cs typeface="TH SarabunPSK" pitchFamily="34" charset="-34"/>
              </a:rPr>
              <a:t>state regulation)</a:t>
            </a:r>
            <a:endParaRPr lang="th-TH" sz="3200" dirty="0" smtClean="0">
              <a:latin typeface="TH SarabunPSK" pitchFamily="34" charset="-34"/>
              <a:cs typeface="TH SarabunPSK" pitchFamily="34" charset="-34"/>
            </a:endParaRPr>
          </a:p>
          <a:p>
            <a:pPr lvl="1"/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องค์กรของรัฐเข้ามากำกับดูแลและรับรองการ</a:t>
            </a:r>
            <a:r>
              <a:rPr lang="th-TH" dirty="0" err="1" smtClean="0">
                <a:latin typeface="TH SarabunPSK" pitchFamily="34" charset="-34"/>
                <a:cs typeface="TH SarabunPSK" pitchFamily="34" charset="-34"/>
              </a:rPr>
              <a:t>วัดเรตติ้ง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ด้วยตนเอง เช่น </a:t>
            </a:r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Telecom Regulatory Authority of India (TRAI) </a:t>
            </a:r>
            <a:endParaRPr lang="th-TH" dirty="0" smtClean="0">
              <a:latin typeface="TH SarabunPSK" pitchFamily="34" charset="-34"/>
              <a:cs typeface="TH SarabunPSK" pitchFamily="34" charset="-34"/>
            </a:endParaRPr>
          </a:p>
          <a:p>
            <a:pPr lvl="1"/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องค์กรของรัฐเข้ามา</a:t>
            </a:r>
            <a:r>
              <a:rPr lang="th-TH" dirty="0" err="1" smtClean="0">
                <a:latin typeface="TH SarabunPSK" pitchFamily="34" charset="-34"/>
                <a:cs typeface="TH SarabunPSK" pitchFamily="34" charset="-34"/>
              </a:rPr>
              <a:t>วัดเรตติ้ง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ด้วยตนเอง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>
            <a:normAutofit/>
          </a:bodyPr>
          <a:lstStyle/>
          <a:p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รูปแบบการกำกับดูแลการ</a:t>
            </a:r>
            <a:r>
              <a:rPr lang="th-TH" b="1" dirty="0" err="1" smtClean="0">
                <a:latin typeface="TH SarabunPSK" pitchFamily="34" charset="-34"/>
                <a:cs typeface="TH SarabunPSK" pitchFamily="34" charset="-34"/>
              </a:rPr>
              <a:t>วัดเรตติ้ง</a:t>
            </a:r>
            <a:endParaRPr lang="en-US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105400"/>
          </a:xfrm>
        </p:spPr>
        <p:txBody>
          <a:bodyPr>
            <a:noAutofit/>
          </a:bodyPr>
          <a:lstStyle/>
          <a:p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กำกับดูแลร่วม </a:t>
            </a:r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(co-regulation)</a:t>
            </a:r>
          </a:p>
          <a:p>
            <a:pPr lvl="1"/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การใช้เครื่องมือของการกำกับดูแลโดยรัฐเพื่อกระตุ้นให้กลไกการกำกับดูแลกันเองทำงานได้ดี เช่น การให้ความช่วยเหลือทางการเงิน การออกกฎบังคับให้มีการออกแนวปฏิบัติ ฯลฯ </a:t>
            </a:r>
          </a:p>
          <a:p>
            <a:pPr lvl="1"/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Telecom Regulatory Authority of India (TRAI)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 หรือ </a:t>
            </a:r>
            <a:r>
              <a:rPr lang="th-TH" dirty="0" err="1" smtClean="0">
                <a:latin typeface="TH SarabunPSK" pitchFamily="34" charset="-34"/>
                <a:cs typeface="TH SarabunPSK" pitchFamily="34" charset="-34"/>
              </a:rPr>
              <a:t>กสทช.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 ของอินเดีย</a:t>
            </a:r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สนับสนุนการรวมตัวขององค์กรวิชาชีพ คือ </a:t>
            </a:r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Broadcast Audience Research Council (BARC)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และเสนอให้ </a:t>
            </a:r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BARC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จัดทำแนวปฏิบัติในการกำกับดูแลบริษัท</a:t>
            </a:r>
            <a:r>
              <a:rPr lang="th-TH" dirty="0" err="1" smtClean="0">
                <a:latin typeface="TH SarabunPSK" pitchFamily="34" charset="-34"/>
                <a:cs typeface="TH SarabunPSK" pitchFamily="34" charset="-34"/>
              </a:rPr>
              <a:t>วัดเรตติ้ง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 </a:t>
            </a:r>
          </a:p>
          <a:p>
            <a:pPr lvl="1"/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AGCOM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หรือ </a:t>
            </a:r>
            <a:r>
              <a:rPr lang="th-TH" dirty="0" err="1" smtClean="0">
                <a:latin typeface="TH SarabunPSK" pitchFamily="34" charset="-34"/>
                <a:cs typeface="TH SarabunPSK" pitchFamily="34" charset="-34"/>
              </a:rPr>
              <a:t>กสทช.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 ของอิตาลี ออกแนวปฏิบัติเพื่อกำกับดูแล </a:t>
            </a:r>
            <a:r>
              <a:rPr lang="en-US" dirty="0" err="1" smtClean="0">
                <a:latin typeface="TH SarabunPSK" pitchFamily="34" charset="-34"/>
                <a:cs typeface="TH SarabunPSK" pitchFamily="34" charset="-34"/>
              </a:rPr>
              <a:t>Auditel</a:t>
            </a:r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องค์การวิชาชีพที่รวมตัวกัน</a:t>
            </a:r>
            <a:r>
              <a:rPr lang="th-TH" dirty="0" err="1" smtClean="0">
                <a:latin typeface="TH SarabunPSK" pitchFamily="34" charset="-34"/>
                <a:cs typeface="TH SarabunPSK" pitchFamily="34" charset="-34"/>
              </a:rPr>
              <a:t>วัดเรตติ้ง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อีกชั้นหนึ่ง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>
            <a:normAutofit/>
          </a:bodyPr>
          <a:lstStyle/>
          <a:p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แนวปฏิบัติที่ใช้กำกับบริษัท</a:t>
            </a:r>
            <a:r>
              <a:rPr lang="th-TH" b="1" dirty="0" err="1" smtClean="0">
                <a:latin typeface="TH SarabunPSK" pitchFamily="34" charset="-34"/>
                <a:cs typeface="TH SarabunPSK" pitchFamily="34" charset="-34"/>
              </a:rPr>
              <a:t>วัดเรตติ้ง</a:t>
            </a:r>
            <a:endParaRPr lang="en-US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105400"/>
          </a:xfrm>
        </p:spPr>
        <p:txBody>
          <a:bodyPr>
            <a:noAutofit/>
          </a:bodyPr>
          <a:lstStyle/>
          <a:p>
            <a:pPr marL="346075" lvl="1">
              <a:buFont typeface="Arial" pitchFamily="34" charset="0"/>
              <a:buChar char="•"/>
              <a:tabLst>
                <a:tab pos="793750" algn="l"/>
              </a:tabLst>
            </a:pP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กรณีศึกษาอินเดีย</a:t>
            </a:r>
            <a:r>
              <a:rPr lang="en-US" sz="3200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sz="3200" dirty="0" smtClean="0">
                <a:latin typeface="TH SarabunPSK" pitchFamily="34" charset="-34"/>
                <a:cs typeface="TH SarabunPSK" pitchFamily="34" charset="-34"/>
              </a:rPr>
              <a:t>&gt;&gt; 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มีความคล้ายคลึงกับสถานการณ์ของไทย คือ บริการ</a:t>
            </a:r>
            <a:r>
              <a:rPr lang="th-TH" sz="3200" dirty="0" err="1" smtClean="0">
                <a:latin typeface="TH SarabunPSK" pitchFamily="34" charset="-34"/>
                <a:cs typeface="TH SarabunPSK" pitchFamily="34" charset="-34"/>
              </a:rPr>
              <a:t>วัดเรตติ้ง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ถูกผูกขาดโดย </a:t>
            </a:r>
            <a:r>
              <a:rPr lang="en-US" sz="3200" dirty="0" smtClean="0">
                <a:latin typeface="TH SarabunPSK" pitchFamily="34" charset="-34"/>
                <a:cs typeface="TH SarabunPSK" pitchFamily="34" charset="-34"/>
              </a:rPr>
              <a:t>TAM Media Research 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และมีปัญหาในการ</a:t>
            </a:r>
            <a:r>
              <a:rPr lang="th-TH" sz="3200" dirty="0" err="1" smtClean="0">
                <a:latin typeface="TH SarabunPSK" pitchFamily="34" charset="-34"/>
                <a:cs typeface="TH SarabunPSK" pitchFamily="34" charset="-34"/>
              </a:rPr>
              <a:t>วัดเรตติ้ง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เหมือนกัน </a:t>
            </a:r>
          </a:p>
          <a:p>
            <a:pPr marL="346075" lvl="1">
              <a:buFont typeface="Arial" pitchFamily="34" charset="0"/>
              <a:buChar char="•"/>
              <a:tabLst>
                <a:tab pos="793750" algn="l"/>
              </a:tabLst>
            </a:pPr>
            <a:r>
              <a:rPr lang="en-US" sz="3200" dirty="0" smtClean="0">
                <a:latin typeface="TH SarabunPSK" pitchFamily="34" charset="-34"/>
                <a:cs typeface="TH SarabunPSK" pitchFamily="34" charset="-34"/>
              </a:rPr>
              <a:t>TRAI 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เสนอให้ใช้โมเดลการกำกับดูแลกันเองก่อน โดยส่งเสริมให้มีการตั้ง </a:t>
            </a:r>
            <a:r>
              <a:rPr lang="en-US" sz="3200" dirty="0" smtClean="0">
                <a:latin typeface="TH SarabunPSK" pitchFamily="34" charset="-34"/>
                <a:cs typeface="TH SarabunPSK" pitchFamily="34" charset="-34"/>
              </a:rPr>
              <a:t>BARC 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องค์กรวิชาชีพ ทว่า </a:t>
            </a:r>
            <a:r>
              <a:rPr lang="en-US" sz="3200" dirty="0" smtClean="0">
                <a:latin typeface="TH SarabunPSK" pitchFamily="34" charset="-34"/>
                <a:cs typeface="TH SarabunPSK" pitchFamily="34" charset="-34"/>
              </a:rPr>
              <a:t>BARC 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ไม่สามารถออกหลักปฏิบัติและกำกับดูแลการ</a:t>
            </a:r>
            <a:r>
              <a:rPr lang="th-TH" sz="3200" dirty="0" err="1" smtClean="0">
                <a:latin typeface="TH SarabunPSK" pitchFamily="34" charset="-34"/>
                <a:cs typeface="TH SarabunPSK" pitchFamily="34" charset="-34"/>
              </a:rPr>
              <a:t>วัดเรตติ้ง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ได้จริง </a:t>
            </a:r>
          </a:p>
          <a:p>
            <a:pPr marL="346075" lvl="1">
              <a:buFont typeface="Arial" pitchFamily="34" charset="0"/>
              <a:buChar char="•"/>
              <a:tabLst>
                <a:tab pos="793750" algn="l"/>
              </a:tabLst>
            </a:pPr>
            <a:r>
              <a:rPr lang="en-US" sz="3200" dirty="0" smtClean="0">
                <a:latin typeface="TH SarabunPSK" pitchFamily="34" charset="-34"/>
                <a:cs typeface="TH SarabunPSK" pitchFamily="34" charset="-34"/>
              </a:rPr>
              <a:t>TRAI 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จัดทำหลักปฏิบัติด้วยตนเองโดยการดึงการมีส่วนร่วมและรับฟังความเห็นจากรอบด้าน</a:t>
            </a:r>
            <a:endParaRPr lang="th-TH" dirty="0" smtClean="0">
              <a:latin typeface="TH SarabunPSK" pitchFamily="34" charset="-34"/>
              <a:cs typeface="TH SarabunPSK" pitchFamily="34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การประชาสัมพันธ์การเปลี่ยนผ่านสู่ทีวีดิจิตอล</a:t>
            </a:r>
            <a:endParaRPr lang="en-US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05400"/>
          </a:xfrm>
        </p:spPr>
        <p:txBody>
          <a:bodyPr>
            <a:normAutofit/>
          </a:bodyPr>
          <a:lstStyle/>
          <a:p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บ้าน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สมเด็จ</a:t>
            </a:r>
            <a:r>
              <a:rPr lang="th-TH" dirty="0" err="1" smtClean="0">
                <a:latin typeface="TH SarabunPSK" pitchFamily="34" charset="-34"/>
                <a:cs typeface="TH SarabunPSK" pitchFamily="34" charset="-34"/>
              </a:rPr>
              <a:t>โพลล์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&gt;&gt;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 กลุ่ม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ตัวอย่างร้อยละ 43.4 ไม่ทราบว่าทีวีดิจิตอลมีจำนวนให้รับชมถึง 48 ช่อง ร้อยละ 38.2 ไม่ทราบว่าเครื่องโทรทัศน์ในปัจจุบันไม่สามารถรับสัญญาณในระบบดิจิตอลได้ และร้อยละ 41.8 ไม่ทราบว่าต้องมีกล่องแปลงสัญญาทีวี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ดิจิตอลเพื่อ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รับชมสัญญาณในระบบ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ดิจิตอล</a:t>
            </a:r>
            <a:endParaRPr lang="en-US" dirty="0" smtClean="0">
              <a:latin typeface="TH SarabunPSK" pitchFamily="34" charset="-34"/>
              <a:cs typeface="TH SarabunPSK" pitchFamily="34" charset="-34"/>
            </a:endParaRPr>
          </a:p>
          <a:p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อีสาน</a:t>
            </a:r>
            <a:r>
              <a:rPr lang="th-TH" dirty="0" err="1" smtClean="0">
                <a:latin typeface="TH SarabunPSK" pitchFamily="34" charset="-34"/>
                <a:cs typeface="TH SarabunPSK" pitchFamily="34" charset="-34"/>
              </a:rPr>
              <a:t>โพลล์</a:t>
            </a:r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 &gt;&gt;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ร้อย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ละ 56.8 ของกลุ่มตัวอย่างไม่รู้ว่าจะสามารถรับชมฟรีทีวีจำนวนช่องเพิ่มมากขึ้น และร้อยละ 82.4 ไม่รู้วิธีการรับชมทีวี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ดิจิตอล</a:t>
            </a:r>
            <a:endParaRPr lang="en-US" dirty="0">
              <a:latin typeface="TH SarabunPSK" pitchFamily="34" charset="-34"/>
              <a:cs typeface="TH SarabunPSK" pitchFamily="34" charset="-34"/>
            </a:endParaRPr>
          </a:p>
          <a:p>
            <a:endParaRPr lang="en-US" dirty="0">
              <a:latin typeface="TH SarabunPSK" pitchFamily="34" charset="-34"/>
              <a:cs typeface="TH SarabunPSK" pitchFamily="34" charset="-34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>
            <a:normAutofit/>
          </a:bodyPr>
          <a:lstStyle/>
          <a:p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แนวปฏิบัติที่ใช้กำกับบริษัท</a:t>
            </a:r>
            <a:r>
              <a:rPr lang="th-TH" b="1" dirty="0" err="1" smtClean="0">
                <a:latin typeface="TH SarabunPSK" pitchFamily="34" charset="-34"/>
                <a:cs typeface="TH SarabunPSK" pitchFamily="34" charset="-34"/>
              </a:rPr>
              <a:t>วัดเรตติ้ง</a:t>
            </a:r>
            <a:endParaRPr lang="en-US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105400"/>
          </a:xfrm>
        </p:spPr>
        <p:txBody>
          <a:bodyPr>
            <a:noAutofit/>
          </a:bodyPr>
          <a:lstStyle/>
          <a:p>
            <a:pPr marL="346075" lvl="1">
              <a:buFont typeface="Arial" pitchFamily="34" charset="0"/>
              <a:buChar char="•"/>
              <a:tabLst>
                <a:tab pos="793750" algn="l"/>
              </a:tabLst>
            </a:pPr>
            <a:r>
              <a:rPr lang="th-TH" sz="3000" dirty="0" smtClean="0">
                <a:latin typeface="TH SarabunPSK" pitchFamily="34" charset="-34"/>
                <a:cs typeface="TH SarabunPSK" pitchFamily="34" charset="-34"/>
              </a:rPr>
              <a:t>ตัวอย่าง </a:t>
            </a:r>
            <a:r>
              <a:rPr lang="en-US" sz="3000" dirty="0" smtClean="0">
                <a:latin typeface="TH SarabunPSK" pitchFamily="34" charset="-34"/>
                <a:cs typeface="TH SarabunPSK" pitchFamily="34" charset="-34"/>
              </a:rPr>
              <a:t>Guidelines for Television Rating Agencies</a:t>
            </a:r>
            <a:endParaRPr lang="th-TH" sz="3000" dirty="0">
              <a:latin typeface="TH SarabunPSK" pitchFamily="34" charset="-34"/>
              <a:cs typeface="TH SarabunPSK" pitchFamily="34" charset="-34"/>
            </a:endParaRPr>
          </a:p>
          <a:p>
            <a:pPr marL="346075" lvl="1">
              <a:tabLst>
                <a:tab pos="793750" algn="l"/>
              </a:tabLst>
            </a:pPr>
            <a:r>
              <a:rPr lang="th-TH" sz="3000" dirty="0" smtClean="0">
                <a:latin typeface="TH SarabunPSK" pitchFamily="34" charset="-34"/>
                <a:cs typeface="TH SarabunPSK" pitchFamily="34" charset="-34"/>
              </a:rPr>
              <a:t>หน่วย</a:t>
            </a:r>
            <a:r>
              <a:rPr lang="th-TH" sz="3000" dirty="0" err="1">
                <a:latin typeface="TH SarabunPSK" pitchFamily="34" charset="-34"/>
                <a:cs typeface="TH SarabunPSK" pitchFamily="34" charset="-34"/>
              </a:rPr>
              <a:t>งานวัดเรตติ้ง</a:t>
            </a:r>
            <a:r>
              <a:rPr lang="th-TH" sz="3000" dirty="0">
                <a:latin typeface="TH SarabunPSK" pitchFamily="34" charset="-34"/>
                <a:cs typeface="TH SarabunPSK" pitchFamily="34" charset="-34"/>
              </a:rPr>
              <a:t>จะต้องได้รับการรับรองและลงทะเบียนกับ </a:t>
            </a:r>
            <a:r>
              <a:rPr lang="en-US" sz="3000" dirty="0">
                <a:latin typeface="TH SarabunPSK" pitchFamily="34" charset="-34"/>
                <a:cs typeface="TH SarabunPSK" pitchFamily="34" charset="-34"/>
              </a:rPr>
              <a:t>Ministry of Information and </a:t>
            </a:r>
            <a:r>
              <a:rPr lang="en-US" sz="3000" dirty="0" smtClean="0">
                <a:latin typeface="TH SarabunPSK" pitchFamily="34" charset="-34"/>
                <a:cs typeface="TH SarabunPSK" pitchFamily="34" charset="-34"/>
              </a:rPr>
              <a:t>Broadcasting</a:t>
            </a:r>
            <a:endParaRPr lang="th-TH" sz="3000" dirty="0" smtClean="0">
              <a:latin typeface="TH SarabunPSK" pitchFamily="34" charset="-34"/>
              <a:cs typeface="TH SarabunPSK" pitchFamily="34" charset="-34"/>
            </a:endParaRPr>
          </a:p>
          <a:p>
            <a:pPr marL="346075" lvl="1">
              <a:tabLst>
                <a:tab pos="793750" algn="l"/>
              </a:tabLst>
            </a:pPr>
            <a:r>
              <a:rPr lang="th-TH" sz="3000" dirty="0" smtClean="0">
                <a:latin typeface="TH SarabunPSK" pitchFamily="34" charset="-34"/>
                <a:cs typeface="TH SarabunPSK" pitchFamily="34" charset="-34"/>
              </a:rPr>
              <a:t>แนว</a:t>
            </a:r>
            <a:r>
              <a:rPr lang="th-TH" sz="3000" dirty="0">
                <a:latin typeface="TH SarabunPSK" pitchFamily="34" charset="-34"/>
                <a:cs typeface="TH SarabunPSK" pitchFamily="34" charset="-34"/>
              </a:rPr>
              <a:t>ปฏิบัติครอบคลุมในรายละเอียดถึงขั้นตอนการลงทะเบียน เกณฑ์คุณสมบัติ ระเบียบวิธีในการ</a:t>
            </a:r>
            <a:r>
              <a:rPr lang="th-TH" sz="3000" dirty="0" err="1">
                <a:latin typeface="TH SarabunPSK" pitchFamily="34" charset="-34"/>
                <a:cs typeface="TH SarabunPSK" pitchFamily="34" charset="-34"/>
              </a:rPr>
              <a:t>วัดเรตติ้ง</a:t>
            </a:r>
            <a:r>
              <a:rPr lang="th-TH" sz="3000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3000" dirty="0" smtClean="0">
                <a:latin typeface="TH SarabunPSK" pitchFamily="34" charset="-34"/>
                <a:cs typeface="TH SarabunPSK" pitchFamily="34" charset="-34"/>
              </a:rPr>
              <a:t>การ</a:t>
            </a:r>
            <a:r>
              <a:rPr lang="th-TH" sz="3000" dirty="0">
                <a:latin typeface="TH SarabunPSK" pitchFamily="34" charset="-34"/>
                <a:cs typeface="TH SarabunPSK" pitchFamily="34" charset="-34"/>
              </a:rPr>
              <a:t>ถือหุ้นไขว้ กลไกรับและจัดการเรื่องร้องเรียน การเปิดเผยข้อมูลต่อสาธารณะ การเปิดเผยข้อมูลต่อองค์กรกำกับดูแล การตรวจสอบทั้งจากภายในและภายนอก และบทลงโทษ </a:t>
            </a:r>
            <a:endParaRPr lang="th-TH" sz="3000" dirty="0" smtClean="0">
              <a:latin typeface="TH SarabunPSK" pitchFamily="34" charset="-34"/>
              <a:cs typeface="TH SarabunPSK" pitchFamily="34" charset="-34"/>
            </a:endParaRPr>
          </a:p>
          <a:p>
            <a:pPr marL="346075" lvl="1">
              <a:tabLst>
                <a:tab pos="793750" algn="l"/>
              </a:tabLst>
            </a:pPr>
            <a:r>
              <a:rPr lang="th-TH" sz="3000" dirty="0" smtClean="0">
                <a:latin typeface="TH SarabunPSK" pitchFamily="34" charset="-34"/>
                <a:cs typeface="TH SarabunPSK" pitchFamily="34" charset="-34"/>
              </a:rPr>
              <a:t>บริษัท</a:t>
            </a:r>
            <a:r>
              <a:rPr lang="th-TH" sz="3000" dirty="0">
                <a:latin typeface="TH SarabunPSK" pitchFamily="34" charset="-34"/>
                <a:cs typeface="TH SarabunPSK" pitchFamily="34" charset="-34"/>
              </a:rPr>
              <a:t>หรือนิติบุคคลใดๆ ที่ให้บริการ</a:t>
            </a:r>
            <a:r>
              <a:rPr lang="th-TH" sz="3000" dirty="0" err="1">
                <a:latin typeface="TH SarabunPSK" pitchFamily="34" charset="-34"/>
                <a:cs typeface="TH SarabunPSK" pitchFamily="34" charset="-34"/>
              </a:rPr>
              <a:t>วัดเรตติ้ง</a:t>
            </a:r>
            <a:r>
              <a:rPr lang="th-TH" sz="3000" dirty="0">
                <a:latin typeface="TH SarabunPSK" pitchFamily="34" charset="-34"/>
                <a:cs typeface="TH SarabunPSK" pitchFamily="34" charset="-34"/>
              </a:rPr>
              <a:t> ไม่สามารถถือกรรมสิทธิ์หุ้นส่วนมากกว่าร้อยละ </a:t>
            </a:r>
            <a:r>
              <a:rPr lang="en-US" sz="3000" dirty="0">
                <a:latin typeface="TH SarabunPSK" pitchFamily="34" charset="-34"/>
                <a:cs typeface="TH SarabunPSK" pitchFamily="34" charset="-34"/>
              </a:rPr>
              <a:t>10 </a:t>
            </a:r>
            <a:r>
              <a:rPr lang="th-TH" sz="3000" dirty="0">
                <a:latin typeface="TH SarabunPSK" pitchFamily="34" charset="-34"/>
                <a:cs typeface="TH SarabunPSK" pitchFamily="34" charset="-34"/>
              </a:rPr>
              <a:t>ในบริษัท</a:t>
            </a:r>
            <a:r>
              <a:rPr lang="th-TH" sz="3000" dirty="0" err="1">
                <a:latin typeface="TH SarabunPSK" pitchFamily="34" charset="-34"/>
                <a:cs typeface="TH SarabunPSK" pitchFamily="34" charset="-34"/>
              </a:rPr>
              <a:t>วัดเรตติ้ง</a:t>
            </a:r>
            <a:r>
              <a:rPr lang="th-TH" sz="3000" dirty="0">
                <a:latin typeface="TH SarabunPSK" pitchFamily="34" charset="-34"/>
                <a:cs typeface="TH SarabunPSK" pitchFamily="34" charset="-34"/>
              </a:rPr>
              <a:t>อื่นๆ และสถานีโทรทัศน์</a:t>
            </a:r>
            <a:r>
              <a:rPr lang="en-US" sz="3000" dirty="0">
                <a:latin typeface="TH SarabunPSK" pitchFamily="34" charset="-34"/>
                <a:cs typeface="TH SarabunPSK" pitchFamily="34" charset="-34"/>
              </a:rPr>
              <a:t>/</a:t>
            </a:r>
            <a:r>
              <a:rPr lang="th-TH" sz="3000" dirty="0">
                <a:latin typeface="TH SarabunPSK" pitchFamily="34" charset="-34"/>
                <a:cs typeface="TH SarabunPSK" pitchFamily="34" charset="-34"/>
              </a:rPr>
              <a:t>ผู้ซื้อโฆษณา</a:t>
            </a:r>
            <a:r>
              <a:rPr lang="en-US" sz="3000" dirty="0">
                <a:latin typeface="TH SarabunPSK" pitchFamily="34" charset="-34"/>
                <a:cs typeface="TH SarabunPSK" pitchFamily="34" charset="-34"/>
              </a:rPr>
              <a:t>/</a:t>
            </a:r>
            <a:r>
              <a:rPr lang="th-TH" sz="3000" dirty="0">
                <a:latin typeface="TH SarabunPSK" pitchFamily="34" charset="-34"/>
                <a:cs typeface="TH SarabunPSK" pitchFamily="34" charset="-34"/>
              </a:rPr>
              <a:t>เอเยนซี่โฆษณา ไมว่าจะทางตรงหรือผ่านตัวแทนที่</a:t>
            </a:r>
            <a:r>
              <a:rPr lang="th-TH" sz="3000" dirty="0" smtClean="0">
                <a:latin typeface="TH SarabunPSK" pitchFamily="34" charset="-34"/>
                <a:cs typeface="TH SarabunPSK" pitchFamily="34" charset="-34"/>
              </a:rPr>
              <a:t>เกี่ยวข้อง</a:t>
            </a:r>
          </a:p>
          <a:p>
            <a:pPr marL="346075" lvl="1">
              <a:tabLst>
                <a:tab pos="793750" algn="l"/>
              </a:tabLst>
            </a:pPr>
            <a:endParaRPr lang="en-US" sz="3000" dirty="0" smtClean="0">
              <a:latin typeface="TH SarabunPSK" pitchFamily="34" charset="-34"/>
              <a:cs typeface="TH SarabunPSK" pitchFamily="34" charset="-34"/>
            </a:endParaRPr>
          </a:p>
          <a:p>
            <a:pPr marL="346075" lvl="1">
              <a:buNone/>
              <a:tabLst>
                <a:tab pos="793750" algn="l"/>
              </a:tabLst>
            </a:pPr>
            <a:endParaRPr lang="th-TH" sz="3000" dirty="0" smtClean="0">
              <a:latin typeface="TH SarabunPSK" pitchFamily="34" charset="-34"/>
              <a:cs typeface="TH SarabunPSK" pitchFamily="34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>
            <a:normAutofit/>
          </a:bodyPr>
          <a:lstStyle/>
          <a:p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แนวปฏิบัติที่ใช้กำกับบริษัท</a:t>
            </a:r>
            <a:r>
              <a:rPr lang="th-TH" b="1" dirty="0" err="1" smtClean="0">
                <a:latin typeface="TH SarabunPSK" pitchFamily="34" charset="-34"/>
                <a:cs typeface="TH SarabunPSK" pitchFamily="34" charset="-34"/>
              </a:rPr>
              <a:t>วัดเรตติ้ง</a:t>
            </a:r>
            <a:endParaRPr lang="en-US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105400"/>
          </a:xfrm>
        </p:spPr>
        <p:txBody>
          <a:bodyPr>
            <a:noAutofit/>
          </a:bodyPr>
          <a:lstStyle/>
          <a:p>
            <a:pPr marL="346075" lvl="1">
              <a:tabLst>
                <a:tab pos="793750" algn="l"/>
              </a:tabLst>
            </a:pPr>
            <a:r>
              <a:rPr lang="th-TH" sz="3000" dirty="0">
                <a:latin typeface="TH SarabunPSK" pitchFamily="34" charset="-34"/>
                <a:cs typeface="TH SarabunPSK" pitchFamily="34" charset="-34"/>
              </a:rPr>
              <a:t>การ</a:t>
            </a:r>
            <a:r>
              <a:rPr lang="th-TH" sz="3000" dirty="0" err="1">
                <a:latin typeface="TH SarabunPSK" pitchFamily="34" charset="-34"/>
                <a:cs typeface="TH SarabunPSK" pitchFamily="34" charset="-34"/>
              </a:rPr>
              <a:t>วัดเรตติ้ง</a:t>
            </a:r>
            <a:r>
              <a:rPr lang="th-TH" sz="3000" dirty="0">
                <a:latin typeface="TH SarabunPSK" pitchFamily="34" charset="-34"/>
                <a:cs typeface="TH SarabunPSK" pitchFamily="34" charset="-34"/>
              </a:rPr>
              <a:t>ต้องมีความเป็นกลางทางเทคโนโลยี </a:t>
            </a:r>
            <a:r>
              <a:rPr lang="en-US" sz="3000" dirty="0">
                <a:latin typeface="TH SarabunPSK" pitchFamily="34" charset="-34"/>
                <a:cs typeface="TH SarabunPSK" pitchFamily="34" charset="-34"/>
              </a:rPr>
              <a:t>(technology neutral) </a:t>
            </a:r>
            <a:r>
              <a:rPr lang="th-TH" sz="3000" dirty="0">
                <a:latin typeface="TH SarabunPSK" pitchFamily="34" charset="-34"/>
                <a:cs typeface="TH SarabunPSK" pitchFamily="34" charset="-34"/>
              </a:rPr>
              <a:t>และต้องเก็บข้อมูลผ่านทุกช่องทางการรับชม</a:t>
            </a:r>
            <a:endParaRPr lang="en-US" sz="3000" dirty="0">
              <a:latin typeface="TH SarabunPSK" pitchFamily="34" charset="-34"/>
              <a:cs typeface="TH SarabunPSK" pitchFamily="34" charset="-34"/>
            </a:endParaRPr>
          </a:p>
          <a:p>
            <a:pPr marL="346075" lvl="1">
              <a:tabLst>
                <a:tab pos="793750" algn="l"/>
              </a:tabLst>
            </a:pPr>
            <a:r>
              <a:rPr lang="th-TH" sz="3000" dirty="0" smtClean="0">
                <a:latin typeface="TH SarabunPSK" pitchFamily="34" charset="-34"/>
                <a:cs typeface="TH SarabunPSK" pitchFamily="34" charset="-34"/>
              </a:rPr>
              <a:t>การ</a:t>
            </a:r>
            <a:r>
              <a:rPr lang="th-TH" sz="3000" dirty="0">
                <a:latin typeface="TH SarabunPSK" pitchFamily="34" charset="-34"/>
                <a:cs typeface="TH SarabunPSK" pitchFamily="34" charset="-34"/>
              </a:rPr>
              <a:t>คัดเลือกครัวเรือนที่จะเป็นกลุ่มตัวอย่างนั้นต้องเลือกมาจากการสำรวจประจำปี (</a:t>
            </a:r>
            <a:r>
              <a:rPr lang="en-US" sz="3000" dirty="0">
                <a:latin typeface="TH SarabunPSK" pitchFamily="34" charset="-34"/>
                <a:cs typeface="TH SarabunPSK" pitchFamily="34" charset="-34"/>
              </a:rPr>
              <a:t>Establishment Survey) </a:t>
            </a:r>
            <a:r>
              <a:rPr lang="th-TH" sz="3000" dirty="0">
                <a:latin typeface="TH SarabunPSK" pitchFamily="34" charset="-34"/>
                <a:cs typeface="TH SarabunPSK" pitchFamily="34" charset="-34"/>
              </a:rPr>
              <a:t>ที่มีขนาดไม่น้อยกว่า </a:t>
            </a:r>
            <a:r>
              <a:rPr lang="en-US" sz="3000" dirty="0">
                <a:latin typeface="TH SarabunPSK" pitchFamily="34" charset="-34"/>
                <a:cs typeface="TH SarabunPSK" pitchFamily="34" charset="-34"/>
              </a:rPr>
              <a:t>10 </a:t>
            </a:r>
            <a:r>
              <a:rPr lang="th-TH" sz="3000" dirty="0">
                <a:latin typeface="TH SarabunPSK" pitchFamily="34" charset="-34"/>
                <a:cs typeface="TH SarabunPSK" pitchFamily="34" charset="-34"/>
              </a:rPr>
              <a:t>เท่าของจำนวนกลุ่มตัวอย่าง </a:t>
            </a:r>
            <a:endParaRPr lang="th-TH" sz="3000" dirty="0" smtClean="0">
              <a:latin typeface="TH SarabunPSK" pitchFamily="34" charset="-34"/>
              <a:cs typeface="TH SarabunPSK" pitchFamily="34" charset="-34"/>
            </a:endParaRPr>
          </a:p>
          <a:p>
            <a:pPr marL="346075" lvl="1">
              <a:tabLst>
                <a:tab pos="793750" algn="l"/>
              </a:tabLst>
            </a:pPr>
            <a:r>
              <a:rPr lang="th-TH" sz="3000" dirty="0" smtClean="0">
                <a:latin typeface="TH SarabunPSK" pitchFamily="34" charset="-34"/>
                <a:cs typeface="TH SarabunPSK" pitchFamily="34" charset="-34"/>
              </a:rPr>
              <a:t>ขนาด</a:t>
            </a:r>
            <a:r>
              <a:rPr lang="th-TH" sz="3000" dirty="0">
                <a:latin typeface="TH SarabunPSK" pitchFamily="34" charset="-34"/>
                <a:cs typeface="TH SarabunPSK" pitchFamily="34" charset="-34"/>
              </a:rPr>
              <a:t>ของกลุ่มตัวอย่างต้องมีขนาดไม่น้อยกว่า </a:t>
            </a:r>
            <a:r>
              <a:rPr lang="en-US" sz="3000" dirty="0">
                <a:latin typeface="TH SarabunPSK" pitchFamily="34" charset="-34"/>
                <a:cs typeface="TH SarabunPSK" pitchFamily="34" charset="-34"/>
              </a:rPr>
              <a:t>20,000 </a:t>
            </a:r>
            <a:r>
              <a:rPr lang="th-TH" sz="3000" dirty="0">
                <a:latin typeface="TH SarabunPSK" pitchFamily="34" charset="-34"/>
                <a:cs typeface="TH SarabunPSK" pitchFamily="34" charset="-34"/>
              </a:rPr>
              <a:t>ครัวเรือน ภายใน </a:t>
            </a:r>
            <a:r>
              <a:rPr lang="en-US" sz="3000" dirty="0">
                <a:latin typeface="TH SarabunPSK" pitchFamily="34" charset="-34"/>
                <a:cs typeface="TH SarabunPSK" pitchFamily="34" charset="-34"/>
              </a:rPr>
              <a:t>6 </a:t>
            </a:r>
            <a:r>
              <a:rPr lang="th-TH" sz="3000" dirty="0">
                <a:latin typeface="TH SarabunPSK" pitchFamily="34" charset="-34"/>
                <a:cs typeface="TH SarabunPSK" pitchFamily="34" charset="-34"/>
              </a:rPr>
              <a:t>เดือน และต้องขยายขนาดกลุ่มตัวอย่างปีละ </a:t>
            </a:r>
            <a:r>
              <a:rPr lang="en-US" sz="3000" dirty="0">
                <a:latin typeface="TH SarabunPSK" pitchFamily="34" charset="-34"/>
                <a:cs typeface="TH SarabunPSK" pitchFamily="34" charset="-34"/>
              </a:rPr>
              <a:t>10,000 </a:t>
            </a:r>
            <a:r>
              <a:rPr lang="th-TH" sz="3000" dirty="0">
                <a:latin typeface="TH SarabunPSK" pitchFamily="34" charset="-34"/>
                <a:cs typeface="TH SarabunPSK" pitchFamily="34" charset="-34"/>
              </a:rPr>
              <a:t>ครัวเรือน จนกว่าจะครบ </a:t>
            </a:r>
            <a:r>
              <a:rPr lang="en-US" sz="3000" dirty="0">
                <a:latin typeface="TH SarabunPSK" pitchFamily="34" charset="-34"/>
                <a:cs typeface="TH SarabunPSK" pitchFamily="34" charset="-34"/>
              </a:rPr>
              <a:t>50,000 </a:t>
            </a:r>
            <a:r>
              <a:rPr lang="th-TH" sz="3000" dirty="0" smtClean="0">
                <a:latin typeface="TH SarabunPSK" pitchFamily="34" charset="-34"/>
                <a:cs typeface="TH SarabunPSK" pitchFamily="34" charset="-34"/>
              </a:rPr>
              <a:t>ครัวเรือน (ตัวเลขที่คำนวณจากจำนวนครัวเรือนในอินเดีย)</a:t>
            </a:r>
          </a:p>
          <a:p>
            <a:pPr marL="346075" lvl="1">
              <a:tabLst>
                <a:tab pos="793750" algn="l"/>
              </a:tabLst>
            </a:pPr>
            <a:r>
              <a:rPr lang="th-TH" sz="3000" dirty="0" smtClean="0">
                <a:latin typeface="TH SarabunPSK" pitchFamily="34" charset="-34"/>
                <a:cs typeface="TH SarabunPSK" pitchFamily="34" charset="-34"/>
              </a:rPr>
              <a:t>บริษัท</a:t>
            </a:r>
            <a:r>
              <a:rPr lang="th-TH" sz="3000" dirty="0">
                <a:latin typeface="TH SarabunPSK" pitchFamily="34" charset="-34"/>
                <a:cs typeface="TH SarabunPSK" pitchFamily="34" charset="-34"/>
              </a:rPr>
              <a:t>ต้องรักษาความลับและความเป็นส่วนตัวของครัวเรือนกลุ่มตัวอย่าง ร้อยละ </a:t>
            </a:r>
            <a:r>
              <a:rPr lang="en-US" sz="3000" dirty="0">
                <a:latin typeface="TH SarabunPSK" pitchFamily="34" charset="-34"/>
                <a:cs typeface="TH SarabunPSK" pitchFamily="34" charset="-34"/>
              </a:rPr>
              <a:t>25 </a:t>
            </a:r>
            <a:r>
              <a:rPr lang="th-TH" sz="3000" dirty="0">
                <a:latin typeface="TH SarabunPSK" pitchFamily="34" charset="-34"/>
                <a:cs typeface="TH SarabunPSK" pitchFamily="34" charset="-34"/>
              </a:rPr>
              <a:t>ของกลุ่มตัวอย่างต้องมีการหมุนเวียนทุก</a:t>
            </a:r>
            <a:r>
              <a:rPr lang="th-TH" sz="3000" dirty="0" smtClean="0">
                <a:latin typeface="TH SarabunPSK" pitchFamily="34" charset="-34"/>
                <a:cs typeface="TH SarabunPSK" pitchFamily="34" charset="-34"/>
              </a:rPr>
              <a:t>ปี</a:t>
            </a:r>
          </a:p>
          <a:p>
            <a:pPr marL="346075" lvl="1">
              <a:tabLst>
                <a:tab pos="793750" algn="l"/>
              </a:tabLst>
            </a:pPr>
            <a:endParaRPr lang="en-US" sz="3000" dirty="0" smtClean="0">
              <a:latin typeface="TH SarabunPSK" pitchFamily="34" charset="-34"/>
              <a:cs typeface="TH SarabunPSK" pitchFamily="34" charset="-34"/>
            </a:endParaRPr>
          </a:p>
          <a:p>
            <a:pPr marL="346075" lvl="1">
              <a:buNone/>
              <a:tabLst>
                <a:tab pos="793750" algn="l"/>
              </a:tabLst>
            </a:pPr>
            <a:endParaRPr lang="th-TH" sz="3000" dirty="0" smtClean="0">
              <a:latin typeface="TH SarabunPSK" pitchFamily="34" charset="-34"/>
              <a:cs typeface="TH SarabunPSK" pitchFamily="34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>
            <a:normAutofit/>
          </a:bodyPr>
          <a:lstStyle/>
          <a:p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แนวปฏิบัติที่ใช้กำกับบริษัท</a:t>
            </a:r>
            <a:r>
              <a:rPr lang="th-TH" b="1" dirty="0" err="1" smtClean="0">
                <a:latin typeface="TH SarabunPSK" pitchFamily="34" charset="-34"/>
                <a:cs typeface="TH SarabunPSK" pitchFamily="34" charset="-34"/>
              </a:rPr>
              <a:t>วัดเรตติ้ง</a:t>
            </a:r>
            <a:endParaRPr lang="en-US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105400"/>
          </a:xfrm>
        </p:spPr>
        <p:txBody>
          <a:bodyPr>
            <a:noAutofit/>
          </a:bodyPr>
          <a:lstStyle/>
          <a:p>
            <a:pPr marL="346075" lvl="1">
              <a:tabLst>
                <a:tab pos="793750" algn="l"/>
              </a:tabLst>
            </a:pPr>
            <a:r>
              <a:rPr lang="th-TH" sz="3000" dirty="0" smtClean="0">
                <a:latin typeface="TH SarabunPSK" pitchFamily="34" charset="-34"/>
                <a:cs typeface="TH SarabunPSK" pitchFamily="34" charset="-34"/>
              </a:rPr>
              <a:t>บริษัท</a:t>
            </a:r>
            <a:r>
              <a:rPr lang="th-TH" sz="3000" dirty="0" err="1" smtClean="0">
                <a:latin typeface="TH SarabunPSK" pitchFamily="34" charset="-34"/>
                <a:cs typeface="TH SarabunPSK" pitchFamily="34" charset="-34"/>
              </a:rPr>
              <a:t>วัดเรตติ้ง</a:t>
            </a:r>
            <a:r>
              <a:rPr lang="th-TH" sz="3000" dirty="0" smtClean="0">
                <a:latin typeface="TH SarabunPSK" pitchFamily="34" charset="-34"/>
                <a:cs typeface="TH SarabunPSK" pitchFamily="34" charset="-34"/>
              </a:rPr>
              <a:t>ต้องส่งระเบียบวิธีการ</a:t>
            </a:r>
            <a:r>
              <a:rPr lang="th-TH" sz="3000" dirty="0" err="1" smtClean="0">
                <a:latin typeface="TH SarabunPSK" pitchFamily="34" charset="-34"/>
                <a:cs typeface="TH SarabunPSK" pitchFamily="34" charset="-34"/>
              </a:rPr>
              <a:t>วัดเรตติ้ง</a:t>
            </a:r>
            <a:r>
              <a:rPr lang="th-TH" sz="3000" dirty="0" smtClean="0">
                <a:latin typeface="TH SarabunPSK" pitchFamily="34" charset="-34"/>
                <a:cs typeface="TH SarabunPSK" pitchFamily="34" charset="-34"/>
              </a:rPr>
              <a:t>โดยละเอียดให้กับองค์กรที่เกี่ยวข้องของรัฐและตีพิมพ์ลงในเว็บไซต์</a:t>
            </a:r>
          </a:p>
          <a:p>
            <a:pPr marL="346075" lvl="1">
              <a:tabLst>
                <a:tab pos="793750" algn="l"/>
              </a:tabLst>
            </a:pPr>
            <a:r>
              <a:rPr lang="th-TH" sz="3000" dirty="0" smtClean="0">
                <a:latin typeface="TH SarabunPSK" pitchFamily="34" charset="-34"/>
                <a:cs typeface="TH SarabunPSK" pitchFamily="34" charset="-34"/>
              </a:rPr>
              <a:t>บริษัท</a:t>
            </a:r>
            <a:r>
              <a:rPr lang="th-TH" sz="3000" dirty="0" err="1">
                <a:latin typeface="TH SarabunPSK" pitchFamily="34" charset="-34"/>
                <a:cs typeface="TH SarabunPSK" pitchFamily="34" charset="-34"/>
              </a:rPr>
              <a:t>วัดเรตติ้ง</a:t>
            </a:r>
            <a:r>
              <a:rPr lang="th-TH" sz="3000" dirty="0">
                <a:latin typeface="TH SarabunPSK" pitchFamily="34" charset="-34"/>
                <a:cs typeface="TH SarabunPSK" pitchFamily="34" charset="-34"/>
              </a:rPr>
              <a:t>ต้องจัดตั้งกลไกการรับเรื่องร้องเรียนที่มีประสิทธิภาพพร้อมกับเบอร์โทร</a:t>
            </a:r>
            <a:r>
              <a:rPr lang="th-TH" sz="3000" dirty="0" smtClean="0">
                <a:latin typeface="TH SarabunPSK" pitchFamily="34" charset="-34"/>
                <a:cs typeface="TH SarabunPSK" pitchFamily="34" charset="-34"/>
              </a:rPr>
              <a:t>ฟรี</a:t>
            </a:r>
          </a:p>
          <a:p>
            <a:pPr marL="346075" lvl="1">
              <a:tabLst>
                <a:tab pos="793750" algn="l"/>
              </a:tabLst>
            </a:pPr>
            <a:r>
              <a:rPr lang="th-TH" sz="3000" dirty="0" smtClean="0">
                <a:latin typeface="TH SarabunPSK" pitchFamily="34" charset="-34"/>
                <a:cs typeface="TH SarabunPSK" pitchFamily="34" charset="-34"/>
              </a:rPr>
              <a:t>บริษัท</a:t>
            </a:r>
            <a:r>
              <a:rPr lang="th-TH" sz="3000" dirty="0" err="1">
                <a:latin typeface="TH SarabunPSK" pitchFamily="34" charset="-34"/>
                <a:cs typeface="TH SarabunPSK" pitchFamily="34" charset="-34"/>
              </a:rPr>
              <a:t>วัดเรตติ้ง</a:t>
            </a:r>
            <a:r>
              <a:rPr lang="th-TH" sz="3000" dirty="0">
                <a:latin typeface="TH SarabunPSK" pitchFamily="34" charset="-34"/>
                <a:cs typeface="TH SarabunPSK" pitchFamily="34" charset="-34"/>
              </a:rPr>
              <a:t>ต้องสร้างกลไกการตรวจสอบภายในเพื่อตรวจสอบระเบียบวิธีและกระบวนการเก็บข้อมูลทุกๆ </a:t>
            </a:r>
            <a:r>
              <a:rPr lang="th-TH" sz="3000" dirty="0" err="1">
                <a:latin typeface="TH SarabunPSK" pitchFamily="34" charset="-34"/>
                <a:cs typeface="TH SarabunPSK" pitchFamily="34" charset="-34"/>
              </a:rPr>
              <a:t>ไตรมาส</a:t>
            </a:r>
            <a:r>
              <a:rPr lang="th-TH" sz="3000" dirty="0">
                <a:latin typeface="TH SarabunPSK" pitchFamily="34" charset="-34"/>
                <a:cs typeface="TH SarabunPSK" pitchFamily="34" charset="-34"/>
              </a:rPr>
              <a:t> และให้มีการตรวจสอบจากภายนอกทุกๆ ปี รวมถึงตีพิมพ์รายงานการตรวจสอบบนเว็บไซต์ นอกจากนั้น รัฐบาลและ </a:t>
            </a:r>
            <a:r>
              <a:rPr lang="en-US" sz="3000" dirty="0">
                <a:latin typeface="TH SarabunPSK" pitchFamily="34" charset="-34"/>
                <a:cs typeface="TH SarabunPSK" pitchFamily="34" charset="-34"/>
              </a:rPr>
              <a:t>TRAI </a:t>
            </a:r>
            <a:r>
              <a:rPr lang="th-TH" sz="3000" dirty="0">
                <a:latin typeface="TH SarabunPSK" pitchFamily="34" charset="-34"/>
                <a:cs typeface="TH SarabunPSK" pitchFamily="34" charset="-34"/>
              </a:rPr>
              <a:t>คงสิทธิในการตรวจสอบระบบและกลไกต่างๆ ของบริษัท</a:t>
            </a:r>
            <a:r>
              <a:rPr lang="th-TH" sz="3000" dirty="0" err="1">
                <a:latin typeface="TH SarabunPSK" pitchFamily="34" charset="-34"/>
                <a:cs typeface="TH SarabunPSK" pitchFamily="34" charset="-34"/>
              </a:rPr>
              <a:t>วัดเร</a:t>
            </a:r>
            <a:r>
              <a:rPr lang="th-TH" sz="3000" dirty="0" err="1" smtClean="0">
                <a:latin typeface="TH SarabunPSK" pitchFamily="34" charset="-34"/>
                <a:cs typeface="TH SarabunPSK" pitchFamily="34" charset="-34"/>
              </a:rPr>
              <a:t>ตติ้ง</a:t>
            </a:r>
            <a:endParaRPr lang="th-TH" sz="3000" dirty="0" smtClean="0">
              <a:latin typeface="TH SarabunPSK" pitchFamily="34" charset="-34"/>
              <a:cs typeface="TH SarabunPSK" pitchFamily="34" charset="-34"/>
            </a:endParaRPr>
          </a:p>
          <a:p>
            <a:pPr marL="346075" lvl="1">
              <a:tabLst>
                <a:tab pos="793750" algn="l"/>
              </a:tabLst>
            </a:pPr>
            <a:endParaRPr lang="en-US" sz="3000" dirty="0" smtClean="0">
              <a:latin typeface="TH SarabunPSK" pitchFamily="34" charset="-34"/>
              <a:cs typeface="TH SarabunPSK" pitchFamily="34" charset="-34"/>
            </a:endParaRPr>
          </a:p>
          <a:p>
            <a:pPr marL="346075" lvl="1">
              <a:buNone/>
              <a:tabLst>
                <a:tab pos="793750" algn="l"/>
              </a:tabLst>
            </a:pPr>
            <a:endParaRPr lang="th-TH" sz="3000" dirty="0" smtClean="0">
              <a:latin typeface="TH SarabunPSK" pitchFamily="34" charset="-34"/>
              <a:cs typeface="TH SarabunPSK" pitchFamily="34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>
            <a:normAutofit/>
          </a:bodyPr>
          <a:lstStyle/>
          <a:p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แนวทางการกำกับดูแล</a:t>
            </a:r>
            <a:r>
              <a:rPr lang="th-TH" b="1" dirty="0" err="1" smtClean="0">
                <a:latin typeface="TH SarabunPSK" pitchFamily="34" charset="-34"/>
                <a:cs typeface="TH SarabunPSK" pitchFamily="34" charset="-34"/>
              </a:rPr>
              <a:t>เรตติ้ง</a:t>
            </a:r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ในไทย</a:t>
            </a:r>
            <a:endParaRPr lang="en-US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105400"/>
          </a:xfrm>
        </p:spPr>
        <p:txBody>
          <a:bodyPr>
            <a:noAutofit/>
          </a:bodyPr>
          <a:lstStyle/>
          <a:p>
            <a:pPr marL="346075" lvl="1">
              <a:buFont typeface="Arial" pitchFamily="34" charset="0"/>
              <a:buChar char="•"/>
              <a:tabLst>
                <a:tab pos="793750" algn="l"/>
              </a:tabLst>
            </a:pP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โมเดลการกำกับดูแลกันเอง</a:t>
            </a:r>
          </a:p>
          <a:p>
            <a:pPr marL="746125" lvl="2">
              <a:buFont typeface="TH SarabunPSK" pitchFamily="34" charset="-34"/>
              <a:buChar char="–"/>
            </a:pP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สร้างช่องทางให้เกิดผู้ให้บริการสำรวจความนิยมทางโทรทัศน์เพิ่มมากขึ้น </a:t>
            </a:r>
            <a:r>
              <a:rPr lang="en-US" sz="3200" dirty="0" smtClean="0">
                <a:latin typeface="TH SarabunPSK" pitchFamily="34" charset="-34"/>
                <a:cs typeface="TH SarabunPSK" pitchFamily="34" charset="-34"/>
              </a:rPr>
              <a:t>&gt;&gt; 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บริษัทวิดีโอรี</a:t>
            </a:r>
            <a:r>
              <a:rPr lang="th-TH" sz="3200" dirty="0" err="1" smtClean="0">
                <a:latin typeface="TH SarabunPSK" pitchFamily="34" charset="-34"/>
                <a:cs typeface="TH SarabunPSK" pitchFamily="34" charset="-34"/>
              </a:rPr>
              <a:t>เสิร์ชเข้า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มาในไทยกว่าทศวรรษ แต่ก็ยังไม่สามารถให้บริการแข่ง</a:t>
            </a:r>
            <a:r>
              <a:rPr lang="th-TH" sz="3200" dirty="0" err="1" smtClean="0">
                <a:latin typeface="TH SarabunPSK" pitchFamily="34" charset="-34"/>
                <a:cs typeface="TH SarabunPSK" pitchFamily="34" charset="-34"/>
              </a:rPr>
              <a:t>กับนีลเส็น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ได้</a:t>
            </a:r>
          </a:p>
          <a:p>
            <a:pPr marL="746125" lvl="2">
              <a:buFont typeface="TH SarabunPSK" pitchFamily="34" charset="-34"/>
              <a:buChar char="–"/>
            </a:pP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สนับสนุนให้เกิดการรวมตัวของภาคอุตสาหกรรมที่เกี่ยวข้องเพื่อจัดตั้งองค์กรวิชาชีพขึ้นมากำกับบริษัท</a:t>
            </a:r>
            <a:r>
              <a:rPr lang="th-TH" sz="3200" dirty="0" err="1" smtClean="0">
                <a:latin typeface="TH SarabunPSK" pitchFamily="34" charset="-34"/>
                <a:cs typeface="TH SarabunPSK" pitchFamily="34" charset="-34"/>
              </a:rPr>
              <a:t>วัดเรตติ้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งอ</a:t>
            </a:r>
            <a:r>
              <a:rPr lang="th-TH" sz="3200" dirty="0" err="1" smtClean="0">
                <a:latin typeface="TH SarabunPSK" pitchFamily="34" charset="-34"/>
                <a:cs typeface="TH SarabunPSK" pitchFamily="34" charset="-34"/>
              </a:rPr>
              <a:t>ย่างนีลเส็น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sz="3200" dirty="0" smtClean="0">
                <a:latin typeface="TH SarabunPSK" pitchFamily="34" charset="-34"/>
                <a:cs typeface="TH SarabunPSK" pitchFamily="34" charset="-34"/>
              </a:rPr>
              <a:t>&gt;&gt; 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ภาคอุตสาหกรรมอาจไม่ต้องการแบกรับค่าใช้จ่ายในส่วนนี้</a:t>
            </a:r>
          </a:p>
          <a:p>
            <a:pPr marL="746125" lvl="2">
              <a:buFont typeface="TH SarabunPSK" pitchFamily="34" charset="-34"/>
              <a:buChar char="–"/>
            </a:pP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สนับสนุนให้เกิดการรวมตัวของภาคอุตสาหกรรมในการวัดเรตติ้งด้วย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ตนเอง</a:t>
            </a:r>
            <a:endParaRPr lang="th-TH" sz="3200" dirty="0" smtClean="0">
              <a:latin typeface="TH SarabunPSK" pitchFamily="34" charset="-34"/>
              <a:cs typeface="TH SarabunPSK" pitchFamily="34" charset="-34"/>
            </a:endParaRPr>
          </a:p>
          <a:p>
            <a:pPr marL="746125" lvl="2">
              <a:buFont typeface="Courier New" pitchFamily="49" charset="0"/>
              <a:buChar char="o"/>
            </a:pPr>
            <a:endParaRPr lang="th-TH" dirty="0" smtClean="0">
              <a:latin typeface="TH SarabunPSK" pitchFamily="34" charset="-34"/>
              <a:cs typeface="TH SarabunPSK" pitchFamily="34" charset="-34"/>
            </a:endParaRPr>
          </a:p>
          <a:p>
            <a:pPr marL="346075" lvl="1">
              <a:buNone/>
              <a:tabLst>
                <a:tab pos="793750" algn="l"/>
              </a:tabLst>
            </a:pPr>
            <a:endParaRPr lang="th-TH" dirty="0" smtClean="0">
              <a:latin typeface="TH SarabunPSK" pitchFamily="34" charset="-34"/>
              <a:cs typeface="TH SarabunPSK" pitchFamily="34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>
            <a:normAutofit/>
          </a:bodyPr>
          <a:lstStyle/>
          <a:p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แนวทางการกำกับดูแล</a:t>
            </a:r>
            <a:r>
              <a:rPr lang="th-TH" b="1" dirty="0" err="1" smtClean="0">
                <a:latin typeface="TH SarabunPSK" pitchFamily="34" charset="-34"/>
                <a:cs typeface="TH SarabunPSK" pitchFamily="34" charset="-34"/>
              </a:rPr>
              <a:t>เรตติ้ง</a:t>
            </a:r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ในไทย</a:t>
            </a:r>
            <a:endParaRPr lang="en-US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105400"/>
          </a:xfrm>
        </p:spPr>
        <p:txBody>
          <a:bodyPr>
            <a:noAutofit/>
          </a:bodyPr>
          <a:lstStyle/>
          <a:p>
            <a:pPr marL="346075" lvl="1">
              <a:buFont typeface="Arial" pitchFamily="34" charset="0"/>
              <a:buChar char="•"/>
              <a:tabLst>
                <a:tab pos="793750" algn="l"/>
              </a:tabLst>
            </a:pP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โมเดลการกำกับดูแลโดยรัฐ</a:t>
            </a:r>
          </a:p>
          <a:p>
            <a:pPr marL="746125" lvl="2">
              <a:buFont typeface="TH SarabunPSK" pitchFamily="34" charset="-34"/>
              <a:buChar char="–"/>
            </a:pPr>
            <a:r>
              <a:rPr lang="th-TH" sz="3200" dirty="0" err="1" smtClean="0">
                <a:latin typeface="TH SarabunPSK" pitchFamily="34" charset="-34"/>
                <a:cs typeface="TH SarabunPSK" pitchFamily="34" charset="-34"/>
              </a:rPr>
              <a:t>กสทช.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 เข้ามาเป็นผู้ให้บริการ</a:t>
            </a:r>
            <a:r>
              <a:rPr lang="th-TH" sz="3200" dirty="0" err="1" smtClean="0">
                <a:latin typeface="TH SarabunPSK" pitchFamily="34" charset="-34"/>
                <a:cs typeface="TH SarabunPSK" pitchFamily="34" charset="-34"/>
              </a:rPr>
              <a:t>วัดเรตติ้ง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ด้วยตนเอง </a:t>
            </a:r>
            <a:r>
              <a:rPr lang="en-US" sz="3200" dirty="0" smtClean="0">
                <a:latin typeface="TH SarabunPSK" pitchFamily="34" charset="-34"/>
                <a:cs typeface="TH SarabunPSK" pitchFamily="34" charset="-34"/>
              </a:rPr>
              <a:t>&gt;&gt; 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ไม่ค่อยได้รับความนิยมในต่างประเทศ ไม่มีอะไรการันตีว่าองค์กรของรัฐจะมีความกลาง และ </a:t>
            </a:r>
            <a:r>
              <a:rPr lang="th-TH" sz="3200" dirty="0" err="1" smtClean="0">
                <a:latin typeface="TH SarabunPSK" pitchFamily="34" charset="-34"/>
                <a:cs typeface="TH SarabunPSK" pitchFamily="34" charset="-34"/>
              </a:rPr>
              <a:t>กสทช.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 ไม่น่ามีองค์ความรู้เพียงพอในการจัดการ</a:t>
            </a:r>
          </a:p>
          <a:p>
            <a:pPr marL="746125" lvl="2">
              <a:buFont typeface="TH SarabunPSK" pitchFamily="34" charset="-34"/>
              <a:buChar char="–"/>
            </a:pPr>
            <a:r>
              <a:rPr lang="th-TH" sz="3200" dirty="0" err="1" smtClean="0">
                <a:latin typeface="TH SarabunPSK" pitchFamily="34" charset="-34"/>
                <a:cs typeface="TH SarabunPSK" pitchFamily="34" charset="-34"/>
              </a:rPr>
              <a:t>กสทช.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 ออกแนวปฏิบัติในการ</a:t>
            </a:r>
            <a:r>
              <a:rPr lang="th-TH" sz="3200" dirty="0" err="1" smtClean="0">
                <a:latin typeface="TH SarabunPSK" pitchFamily="34" charset="-34"/>
                <a:cs typeface="TH SarabunPSK" pitchFamily="34" charset="-34"/>
              </a:rPr>
              <a:t>กำกับบริษัวัดเรตติ้ง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เองและเข้ามากำกับดูแลการให้บริการ</a:t>
            </a:r>
            <a:r>
              <a:rPr lang="th-TH" sz="3200" dirty="0" err="1" smtClean="0">
                <a:latin typeface="TH SarabunPSK" pitchFamily="34" charset="-34"/>
                <a:cs typeface="TH SarabunPSK" pitchFamily="34" charset="-34"/>
              </a:rPr>
              <a:t>วัดเรตติ้ง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ผ่านการให้ใบอนุญาต </a:t>
            </a:r>
            <a:r>
              <a:rPr lang="en-US" sz="3200" dirty="0" smtClean="0">
                <a:latin typeface="TH SarabunPSK" pitchFamily="34" charset="-34"/>
                <a:cs typeface="TH SarabunPSK" pitchFamily="34" charset="-34"/>
              </a:rPr>
              <a:t>&gt;&gt; </a:t>
            </a:r>
            <a:r>
              <a:rPr lang="th-TH" sz="3200" dirty="0" err="1" smtClean="0">
                <a:latin typeface="TH SarabunPSK" pitchFamily="34" charset="-34"/>
                <a:cs typeface="TH SarabunPSK" pitchFamily="34" charset="-34"/>
              </a:rPr>
              <a:t>กสทช.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 ดูจะเลือกทางนี้ แต่ต้องระวังเรื่องขอบเขตการใช้อำนาจและศึกษาข้อจำกัดของการกำกับดูแลโดยรัฐ</a:t>
            </a:r>
            <a:endParaRPr lang="th-TH" dirty="0" smtClean="0">
              <a:latin typeface="TH SarabunPSK" pitchFamily="34" charset="-34"/>
              <a:cs typeface="TH SarabunPSK" pitchFamily="34" charset="-34"/>
            </a:endParaRPr>
          </a:p>
          <a:p>
            <a:pPr marL="346075" lvl="1">
              <a:buNone/>
              <a:tabLst>
                <a:tab pos="793750" algn="l"/>
              </a:tabLst>
            </a:pPr>
            <a:endParaRPr lang="th-TH" dirty="0" smtClean="0">
              <a:latin typeface="TH SarabunPSK" pitchFamily="34" charset="-34"/>
              <a:cs typeface="TH SarabunPSK" pitchFamily="34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>
            <a:normAutofit/>
          </a:bodyPr>
          <a:lstStyle/>
          <a:p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แนวทางการกำกับดูแล</a:t>
            </a:r>
            <a:r>
              <a:rPr lang="th-TH" b="1" dirty="0" err="1" smtClean="0">
                <a:latin typeface="TH SarabunPSK" pitchFamily="34" charset="-34"/>
                <a:cs typeface="TH SarabunPSK" pitchFamily="34" charset="-34"/>
              </a:rPr>
              <a:t>เรตติ้ง</a:t>
            </a:r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ในไทย</a:t>
            </a:r>
            <a:endParaRPr lang="en-US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105400"/>
          </a:xfrm>
        </p:spPr>
        <p:txBody>
          <a:bodyPr>
            <a:noAutofit/>
          </a:bodyPr>
          <a:lstStyle/>
          <a:p>
            <a:pPr marL="346075" lvl="1">
              <a:buFont typeface="Arial" pitchFamily="34" charset="0"/>
              <a:buChar char="•"/>
              <a:tabLst>
                <a:tab pos="793750" algn="l"/>
              </a:tabLst>
            </a:pP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โมเดลการกำกับดูแลร่วม</a:t>
            </a:r>
          </a:p>
          <a:p>
            <a:pPr marL="746125" lvl="2">
              <a:buFont typeface="TH SarabunPSK" pitchFamily="34" charset="-34"/>
              <a:buChar char="–"/>
            </a:pPr>
            <a:r>
              <a:rPr lang="th-TH" sz="3200" dirty="0" err="1" smtClean="0">
                <a:latin typeface="TH SarabunPSK" pitchFamily="34" charset="-34"/>
                <a:cs typeface="TH SarabunPSK" pitchFamily="34" charset="-34"/>
              </a:rPr>
              <a:t>กสทช.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 สนับสนุนเงินทุนเพื่อให้เกิดการรวมตัวของภาคอุตสาหกรรมในการจัดตั้งองค์กรทำหน้าที่</a:t>
            </a:r>
            <a:r>
              <a:rPr lang="th-TH" sz="3200" dirty="0" err="1" smtClean="0">
                <a:latin typeface="TH SarabunPSK" pitchFamily="34" charset="-34"/>
                <a:cs typeface="TH SarabunPSK" pitchFamily="34" charset="-34"/>
              </a:rPr>
              <a:t>วัดเรตติ้ง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หรือกำกับดูแลการ</a:t>
            </a:r>
            <a:r>
              <a:rPr lang="th-TH" sz="3200" dirty="0" err="1" smtClean="0">
                <a:latin typeface="TH SarabunPSK" pitchFamily="34" charset="-34"/>
                <a:cs typeface="TH SarabunPSK" pitchFamily="34" charset="-34"/>
              </a:rPr>
              <a:t>วัดเรตติ้ง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 โดย </a:t>
            </a:r>
            <a:r>
              <a:rPr lang="th-TH" sz="3200" dirty="0" err="1" smtClean="0">
                <a:latin typeface="TH SarabunPSK" pitchFamily="34" charset="-34"/>
                <a:cs typeface="TH SarabunPSK" pitchFamily="34" charset="-34"/>
              </a:rPr>
              <a:t>กสทช.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 อาจวางกรอบให้องค์กรวิชาชีพปฏิบัติตาม </a:t>
            </a:r>
            <a:r>
              <a:rPr lang="en-US" sz="3200" dirty="0" smtClean="0">
                <a:latin typeface="TH SarabunPSK" pitchFamily="34" charset="-34"/>
                <a:cs typeface="TH SarabunPSK" pitchFamily="34" charset="-34"/>
              </a:rPr>
              <a:t>&gt;&gt; 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ภาคอุตสาหกรรมส่วนหนึ่งดูจะสนับสนุนวิธีการ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นี้</a:t>
            </a:r>
            <a:endParaRPr lang="th-TH" dirty="0" smtClean="0">
              <a:latin typeface="TH SarabunPSK" pitchFamily="34" charset="-34"/>
              <a:cs typeface="TH SarabunPSK" pitchFamily="34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>
            <a:normAutofit/>
          </a:bodyPr>
          <a:lstStyle/>
          <a:p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ข้อเสนอแนะ</a:t>
            </a:r>
            <a:endParaRPr lang="en-US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105400"/>
          </a:xfrm>
        </p:spPr>
        <p:txBody>
          <a:bodyPr>
            <a:noAutofit/>
          </a:bodyPr>
          <a:lstStyle/>
          <a:p>
            <a:pPr marL="346075" lvl="1">
              <a:buFont typeface="Arial" pitchFamily="34" charset="0"/>
              <a:buChar char="•"/>
              <a:tabLst>
                <a:tab pos="793750" algn="l"/>
              </a:tabLst>
            </a:pP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การกำกับดูแลกันเองอาจเกิดขึ้นยาก เมื่อพิจารณาว่าภาคอุตสาหกรรมรู้ถึงปัญหาที่เกิดขึ้นกับการ</a:t>
            </a:r>
            <a:r>
              <a:rPr lang="th-TH" sz="3200" dirty="0" err="1" smtClean="0">
                <a:latin typeface="TH SarabunPSK" pitchFamily="34" charset="-34"/>
                <a:cs typeface="TH SarabunPSK" pitchFamily="34" charset="-34"/>
              </a:rPr>
              <a:t>วัดเรตติ้ง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 แต่ไม่สามารถรวมตัวเพื่อจัดการปัญหาใดๆ ได้อย่างมีประสิทธิภาพ</a:t>
            </a:r>
          </a:p>
          <a:p>
            <a:pPr marL="346075" lvl="1">
              <a:buFont typeface="Arial" pitchFamily="34" charset="0"/>
              <a:buChar char="•"/>
              <a:tabLst>
                <a:tab pos="793750" algn="l"/>
              </a:tabLst>
            </a:pP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โครงการฯ เสนอโมเดลแบบค่อยเป็นค่อยไป คือ</a:t>
            </a:r>
          </a:p>
          <a:p>
            <a:pPr marL="974725" lvl="2" indent="-457200">
              <a:buFont typeface="+mj-lt"/>
              <a:buAutoNum type="arabicPeriod"/>
              <a:tabLst>
                <a:tab pos="793750" algn="l"/>
              </a:tabLst>
            </a:pP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ใช้การกำกับดูแลร่วมด้วยการออกแบบแรงจูงใจให้เกิดการรวมตัวกันในภาคอุตสาหกรรมก่อน และอาจกระตุ้นให้องค์กรวิชาชีพออกแนวปฏิบัติภายใต้กรอบเวลากำหนด โดย </a:t>
            </a:r>
            <a:r>
              <a:rPr lang="th-TH" sz="3200" dirty="0" err="1" smtClean="0">
                <a:latin typeface="TH SarabunPSK" pitchFamily="34" charset="-34"/>
                <a:cs typeface="TH SarabunPSK" pitchFamily="34" charset="-34"/>
              </a:rPr>
              <a:t>กสทช.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 กำหนดหัวข้อที่ต้องครอบคลุมถึง เช่น เกณฑ์คุณสมบัติขั้นต่ำ ระเบียบวิธีการ</a:t>
            </a:r>
            <a:r>
              <a:rPr lang="th-TH" sz="3200" dirty="0" err="1" smtClean="0">
                <a:latin typeface="TH SarabunPSK" pitchFamily="34" charset="-34"/>
                <a:cs typeface="TH SarabunPSK" pitchFamily="34" charset="-34"/>
              </a:rPr>
              <a:t>วัดเรตติ้ง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 การเปิดเผยข้อมูล การจัดกลไกรับเรื่องร้องเรียน ฯลฯ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>
            <a:normAutofit/>
          </a:bodyPr>
          <a:lstStyle/>
          <a:p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ข้อเสนอแนะ</a:t>
            </a:r>
            <a:endParaRPr lang="en-US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105400"/>
          </a:xfrm>
        </p:spPr>
        <p:txBody>
          <a:bodyPr>
            <a:noAutofit/>
          </a:bodyPr>
          <a:lstStyle/>
          <a:p>
            <a:pPr marL="749300" lvl="2" indent="-231775">
              <a:buNone/>
              <a:tabLst>
                <a:tab pos="793750" algn="l"/>
              </a:tabLst>
            </a:pP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2. หากไม่สำเร็จ หรือองค์กรวิชาชีพไม่สามารถทำงานได้ </a:t>
            </a:r>
            <a:r>
              <a:rPr lang="th-TH" sz="3200" dirty="0" err="1" smtClean="0">
                <a:latin typeface="TH SarabunPSK" pitchFamily="34" charset="-34"/>
                <a:cs typeface="TH SarabunPSK" pitchFamily="34" charset="-34"/>
              </a:rPr>
              <a:t>กสทช.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 อาจจัดตั้งกระบวนการในการร่างแนวปฏิบัติที่ชัดเจนและโปร่งใสตั้งแต่กระบวนการศึกษาวิจัยทั้งบริบทสภาพปัญหาของการ</a:t>
            </a:r>
            <a:r>
              <a:rPr lang="th-TH" sz="3200" dirty="0" err="1" smtClean="0">
                <a:latin typeface="TH SarabunPSK" pitchFamily="34" charset="-34"/>
                <a:cs typeface="TH SarabunPSK" pitchFamily="34" charset="-34"/>
              </a:rPr>
              <a:t>วัดเรตติ้ง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ในไทยและประสบการณ์ต่างประเทศ ดึงการมีส่วนร่วมจากผู้มีส่วนได้เสียตั้งแต่ขั้นตอนการร่างและการรับฟังความเห็นสาธารณะ รวมถึงเตรียมพร้อมทั้งในแง่ของบุคลากรและองค์ความรู้เพื่อใช้ในการกำกับดูแลจริงในทางปฏิบัติ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ขอบคุณครับ</a:t>
            </a:r>
            <a:endParaRPr lang="en-US" b="1" dirty="0">
              <a:latin typeface="TH SarabunPSK" pitchFamily="34" charset="-34"/>
              <a:cs typeface="TH SarabunPSK" pitchFamily="34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การประชาสัมพันธ์การเปลี่ยนผ่านสู่ทีวีดิจิตอล</a:t>
            </a:r>
            <a:endParaRPr lang="en-US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05400"/>
          </a:xfrm>
        </p:spPr>
        <p:txBody>
          <a:bodyPr>
            <a:normAutofit/>
          </a:bodyPr>
          <a:lstStyle/>
          <a:p>
            <a:r>
              <a:rPr lang="th-TH" dirty="0" err="1" smtClean="0">
                <a:latin typeface="TH SarabunPSK" pitchFamily="34" charset="-34"/>
                <a:cs typeface="TH SarabunPSK" pitchFamily="34" charset="-34"/>
              </a:rPr>
              <a:t>กสทช.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 ไม่มีหรือไม่เคยแถลงแผนประชาสัมพันธ์การเปลี่ยนผ่านสู่ทีวีดิจิตอลที่ชัดเจนและมีขั้นตอนเชิงรูปธรรม รวมถึงแผนประชาสัมพันธ์ไม่สอดรับกับสถานการณ์ ซึ่งเกิดจากการตัดสินใจอันล่าช้า</a:t>
            </a:r>
          </a:p>
          <a:p>
            <a:pPr lvl="1"/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ประชาชนไม่ทราบถึงวิธีการรับชมทีวีดิจิตอล</a:t>
            </a:r>
          </a:p>
          <a:p>
            <a:pPr lvl="1"/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ประชาชนบางส่วนเข้าใจว่าซื้อกล่องแปลงสัญญาณแล้วสามารถรับชมได้ทันที แต่ปรากฏว่าโครงข่ายยังขยายสัญญาณไปไม่ถึง</a:t>
            </a:r>
          </a:p>
          <a:p>
            <a:pPr lvl="1"/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ประชาชนซื้อทีวีใหม่แล้วเข้าใจผิดคิดว่ารับสัญญาณทีวีดิจิตอล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ได้</a:t>
            </a:r>
            <a:endParaRPr lang="th-TH" dirty="0" smtClean="0">
              <a:latin typeface="TH SarabunPSK" pitchFamily="34" charset="-34"/>
              <a:cs typeface="TH SarabunPSK" pitchFamily="34" charset="-34"/>
            </a:endParaRPr>
          </a:p>
          <a:p>
            <a:pPr lvl="1"/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ประชาชนยังไม่ทราบถึงเวลา จำนวนเงิน วิธีการ และพื้นที่ในการแจกคูปองเท่าไหร่</a:t>
            </a:r>
          </a:p>
          <a:p>
            <a:pPr lvl="1"/>
            <a:endParaRPr lang="th-TH" dirty="0" smtClean="0">
              <a:latin typeface="TH SarabunPSK" pitchFamily="34" charset="-34"/>
              <a:cs typeface="TH SarabunPSK" pitchFamily="34" charset="-34"/>
            </a:endParaRPr>
          </a:p>
          <a:p>
            <a:pPr lvl="1"/>
            <a:endParaRPr lang="en-US" dirty="0">
              <a:latin typeface="TH SarabunPSK" pitchFamily="34" charset="-34"/>
              <a:cs typeface="TH SarabunPSK" pitchFamily="34" charset="-34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การประชาสัมพันธ์การเปลี่ยนผ่านสู่ทีวีดิจิตอล</a:t>
            </a:r>
            <a:endParaRPr lang="en-US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05400"/>
          </a:xfrm>
        </p:spPr>
        <p:txBody>
          <a:bodyPr>
            <a:noAutofit/>
          </a:bodyPr>
          <a:lstStyle/>
          <a:p>
            <a:r>
              <a:rPr lang="th-TH" sz="2800" dirty="0" smtClean="0">
                <a:latin typeface="TH SarabunPSK" pitchFamily="34" charset="-34"/>
                <a:cs typeface="TH SarabunPSK" pitchFamily="34" charset="-34"/>
              </a:rPr>
              <a:t>ข้อเสนอแนะ</a:t>
            </a:r>
          </a:p>
          <a:p>
            <a:pPr lvl="1"/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เร่งทำแผนประชาสัมพันธ์อย่างเป็นรูปธรรม สอดคล้องกับสถานการณ์ วางแผนการใช้งบประชาสัมพันธ์ในสื่อต่างๆ และสำรวจสถานะความรู้ความเข้าใจของประชาชนอย่างสม่ำเสมอ</a:t>
            </a:r>
          </a:p>
          <a:p>
            <a:pPr lvl="1"/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ทำ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ประชาสัมพันธ์เพื่อให้ประชาชนเข้าใจถึงแผนการกระจายสัญญาณของผู้ให้บริการโครงข่าย </a:t>
            </a:r>
            <a:r>
              <a:rPr lang="en-US" dirty="0">
                <a:latin typeface="TH SarabunPSK" pitchFamily="34" charset="-34"/>
                <a:cs typeface="TH SarabunPSK" pitchFamily="34" charset="-34"/>
              </a:rPr>
              <a:t>(MUX) 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ซึ่งจะมีขึ้นไม่พร้อมกันทั่ว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ประเทศ</a:t>
            </a:r>
          </a:p>
          <a:p>
            <a:pPr lvl="1"/>
            <a:r>
              <a:rPr lang="th-TH" dirty="0">
                <a:latin typeface="TH SarabunPSK" pitchFamily="34" charset="-34"/>
                <a:cs typeface="TH SarabunPSK" pitchFamily="34" charset="-34"/>
              </a:rPr>
              <a:t>เ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ร่ง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ประชาสัมพันธ์ในเรื่องแผนการแจกคูปองให้สอดคล้องกับแผนการกระจายสัญญาณของผู้ให้บริการโครงข่าย รวมถึงให้ความชัดเจน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เกี่ยวกับการแจกคูปอง</a:t>
            </a:r>
          </a:p>
          <a:p>
            <a:pPr lvl="1"/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เร่ง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ประชาสัมพันธ์ให้ประชาชนรับทราบถึงแผนการเปลี่ยนผ่านโดยรวม หรือ </a:t>
            </a:r>
            <a:r>
              <a:rPr lang="en-US" dirty="0">
                <a:latin typeface="TH SarabunPSK" pitchFamily="34" charset="-34"/>
                <a:cs typeface="TH SarabunPSK" pitchFamily="34" charset="-34"/>
              </a:rPr>
              <a:t>roadmap 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ทั้งหมด ซึ่ง </a:t>
            </a:r>
            <a:r>
              <a:rPr lang="th-TH" dirty="0" err="1">
                <a:latin typeface="TH SarabunPSK" pitchFamily="34" charset="-34"/>
                <a:cs typeface="TH SarabunPSK" pitchFamily="34" charset="-34"/>
              </a:rPr>
              <a:t>กสทช.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 ควรเร่งทำแผนที่ชัดเจนถึงช่วงเวลาในการยกเลิกการถ่ายทอด</a:t>
            </a:r>
            <a:r>
              <a:rPr lang="th-TH" dirty="0" err="1">
                <a:latin typeface="TH SarabunPSK" pitchFamily="34" charset="-34"/>
                <a:cs typeface="TH SarabunPSK" pitchFamily="34" charset="-34"/>
              </a:rPr>
              <a:t>สัญญาณอะนาล็อก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dirty="0">
                <a:latin typeface="TH SarabunPSK" pitchFamily="34" charset="-34"/>
                <a:cs typeface="TH SarabunPSK" pitchFamily="34" charset="-34"/>
              </a:rPr>
              <a:t>(analogue switch-off</a:t>
            </a:r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)</a:t>
            </a:r>
            <a:endParaRPr lang="en-US" dirty="0">
              <a:latin typeface="TH SarabunPSK" pitchFamily="34" charset="-34"/>
              <a:cs typeface="TH SarabunPSK" pitchFamily="34" charset="-34"/>
            </a:endParaRPr>
          </a:p>
          <a:p>
            <a:pPr lvl="1"/>
            <a:endParaRPr lang="th-TH" dirty="0" smtClean="0">
              <a:latin typeface="TH SarabunPSK" pitchFamily="34" charset="-34"/>
              <a:cs typeface="TH SarabunPSK" pitchFamily="34" charset="-34"/>
            </a:endParaRPr>
          </a:p>
          <a:p>
            <a:pPr lvl="1"/>
            <a:endParaRPr lang="en-US" dirty="0">
              <a:latin typeface="TH SarabunPSK" pitchFamily="34" charset="-34"/>
              <a:cs typeface="TH SarabunPSK" pitchFamily="34" charset="-34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การกำกับดูแลเนื้อหา</a:t>
            </a:r>
            <a:endParaRPr lang="en-US" b="1" dirty="0">
              <a:latin typeface="TH SarabunPSK" pitchFamily="34" charset="-34"/>
              <a:cs typeface="TH SarabunPSK" pitchFamily="34" charset="-34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การกำกับดูแลเนื้อหา</a:t>
            </a:r>
            <a:endParaRPr lang="en-US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05400"/>
          </a:xfrm>
        </p:spPr>
        <p:txBody>
          <a:bodyPr>
            <a:noAutofit/>
          </a:bodyPr>
          <a:lstStyle/>
          <a:p>
            <a:r>
              <a:rPr lang="th-TH" dirty="0">
                <a:latin typeface="TH SarabunPSK" pitchFamily="34" charset="-34"/>
                <a:cs typeface="TH SarabunPSK" pitchFamily="34" charset="-34"/>
              </a:rPr>
              <a:t>โจทย์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สำคัญ</a:t>
            </a:r>
            <a:endParaRPr lang="en-US" dirty="0">
              <a:latin typeface="TH SarabunPSK" pitchFamily="34" charset="-34"/>
              <a:cs typeface="TH SarabunPSK" pitchFamily="34" charset="-34"/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th-TH" sz="3200" dirty="0" err="1">
                <a:latin typeface="TH SarabunPSK" pitchFamily="34" charset="-34"/>
                <a:cs typeface="TH SarabunPSK" pitchFamily="34" charset="-34"/>
              </a:rPr>
              <a:t>กสทช.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 จะกำกับดูแลเนื้อหาอย่างไรเพื่อให้ทีวีดิจิตอลประเภทธุรกิจในหมวดหมู่ต่างๆ (เด็ก ข่าวสารสาระ และทั่วไป) จัดผังและถ่ายทอดรายการที่สอดคล้องตามวัตถุประสงค์ของแต่ละหมวดหมู่อย่าง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แท้จริง</a:t>
            </a:r>
          </a:p>
          <a:p>
            <a:pPr marL="914400" lvl="1" indent="-457200">
              <a:buFont typeface="+mj-lt"/>
              <a:buAutoNum type="arabicPeriod"/>
            </a:pPr>
            <a:r>
              <a:rPr lang="th-TH" sz="3200" dirty="0" err="1" smtClean="0">
                <a:latin typeface="TH SarabunPSK" pitchFamily="34" charset="-34"/>
                <a:cs typeface="TH SarabunPSK" pitchFamily="34" charset="-34"/>
              </a:rPr>
              <a:t>กสทช.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จะกำกับดูแลเนื้อหาอย่างไรเพื่อให้ทีวีดิจิตอลต่างประเภทกัน (สาธารณะ ธุรกิจ และชุมชน) จัดผังรายการและและถ่ายทอดรายการที่สอดคล้องตามวัตถุประสงค์ของแต่ละประเภทอย่าง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แท้จริง</a:t>
            </a:r>
          </a:p>
          <a:p>
            <a:pPr marL="914400" lvl="1" indent="-457200">
              <a:buFont typeface="+mj-lt"/>
              <a:buAutoNum type="arabicPeriod"/>
            </a:pPr>
            <a:r>
              <a:rPr lang="th-TH" sz="3200" dirty="0" err="1" smtClean="0">
                <a:latin typeface="TH SarabunPSK" pitchFamily="34" charset="-34"/>
                <a:cs typeface="TH SarabunPSK" pitchFamily="34" charset="-34"/>
              </a:rPr>
              <a:t>กสทช.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จะกำกับดูแลเนื้อหาและจัดการกับเรื่องร้องเรียนอย่างไรในยุคทีวีดิจิตอลที่มีการแตกตัวของช่องรายการเพิ่มขึ้นอย่างรวดเร็ว </a:t>
            </a:r>
            <a:endParaRPr lang="en-US" sz="3200" dirty="0">
              <a:latin typeface="TH SarabunPSK" pitchFamily="34" charset="-34"/>
              <a:cs typeface="TH SarabunPSK" pitchFamily="34" charset="-34"/>
            </a:endParaRPr>
          </a:p>
          <a:p>
            <a:pPr lvl="1"/>
            <a:endParaRPr lang="th-TH" sz="3200" dirty="0" smtClean="0">
              <a:latin typeface="TH SarabunPSK" pitchFamily="34" charset="-34"/>
              <a:cs typeface="TH SarabunPSK" pitchFamily="34" charset="-34"/>
            </a:endParaRPr>
          </a:p>
          <a:p>
            <a:pPr lvl="1"/>
            <a:endParaRPr lang="en-US" sz="3200" dirty="0">
              <a:latin typeface="TH SarabunPSK" pitchFamily="34" charset="-34"/>
              <a:cs typeface="TH SarabunPSK" pitchFamily="34" charset="-34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643702" y="6381750"/>
            <a:ext cx="2133600" cy="476250"/>
          </a:xfrm>
        </p:spPr>
        <p:txBody>
          <a:bodyPr/>
          <a:lstStyle/>
          <a:p>
            <a:fld id="{8425B711-E317-4486-972F-D0DAF6407CF5}" type="slidenum">
              <a:rPr lang="en-US"/>
              <a:pPr/>
              <a:t>8</a:t>
            </a:fld>
            <a:endParaRPr lang="th-TH" dirty="0"/>
          </a:p>
        </p:txBody>
      </p:sp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71438" y="0"/>
            <a:ext cx="9144000" cy="1143000"/>
          </a:xfrm>
        </p:spPr>
        <p:txBody>
          <a:bodyPr/>
          <a:lstStyle/>
          <a:p>
            <a:pPr algn="ctr"/>
            <a:r>
              <a:rPr lang="th-TH" sz="4800" dirty="0" smtClean="0">
                <a:solidFill>
                  <a:schemeClr val="bg1"/>
                </a:solidFill>
              </a:rPr>
              <a:t>ประเภทใบอนุญาต</a:t>
            </a:r>
            <a:endParaRPr lang="th-TH" sz="5400" dirty="0"/>
          </a:p>
        </p:txBody>
      </p:sp>
      <p:graphicFrame>
        <p:nvGraphicFramePr>
          <p:cNvPr id="6" name="Diagram 5"/>
          <p:cNvGraphicFramePr/>
          <p:nvPr/>
        </p:nvGraphicFramePr>
        <p:xfrm>
          <a:off x="-142876" y="1357298"/>
          <a:ext cx="8501090" cy="48418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1" name="Picture 10" descr="จานเาวเทียม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2500298" y="5429264"/>
            <a:ext cx="1038218" cy="1140100"/>
          </a:xfrm>
          <a:prstGeom prst="rect">
            <a:avLst/>
          </a:prstGeom>
        </p:spPr>
      </p:pic>
      <p:pic>
        <p:nvPicPr>
          <p:cNvPr id="14" name="Picture 13" descr="เสาก้างปลา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2571736" y="2786058"/>
            <a:ext cx="1181091" cy="884678"/>
          </a:xfrm>
          <a:prstGeom prst="rect">
            <a:avLst/>
          </a:prstGeom>
        </p:spPr>
      </p:pic>
      <p:sp>
        <p:nvSpPr>
          <p:cNvPr id="21" name="Title 1"/>
          <p:cNvSpPr txBox="1">
            <a:spLocks/>
          </p:cNvSpPr>
          <p:nvPr/>
        </p:nvSpPr>
        <p:spPr>
          <a:xfrm>
            <a:off x="533400" y="76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4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H SarabunPSK" pitchFamily="34" charset="-34"/>
                <a:ea typeface="+mj-ea"/>
                <a:cs typeface="TH SarabunPSK" pitchFamily="34" charset="-34"/>
              </a:rPr>
              <a:t>การแข่งขันของทีวีประเภทต่างๆ</a:t>
            </a:r>
            <a:endParaRPr kumimoji="0" lang="th-TH" sz="4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H SarabunPSK" pitchFamily="34" charset="-34"/>
              <a:ea typeface="+mj-ea"/>
              <a:cs typeface="TH SarabunPSK" pitchFamily="34" charset="-34"/>
            </a:endParaRPr>
          </a:p>
        </p:txBody>
      </p:sp>
      <p:sp>
        <p:nvSpPr>
          <p:cNvPr id="23" name="Right Bracket 22"/>
          <p:cNvSpPr/>
          <p:nvPr/>
        </p:nvSpPr>
        <p:spPr>
          <a:xfrm>
            <a:off x="8143900" y="2500306"/>
            <a:ext cx="214314" cy="3357586"/>
          </a:xfrm>
          <a:prstGeom prst="rightBracket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4" name="Right Bracket 23"/>
          <p:cNvSpPr/>
          <p:nvPr/>
        </p:nvSpPr>
        <p:spPr>
          <a:xfrm>
            <a:off x="7858148" y="4214818"/>
            <a:ext cx="214314" cy="1643074"/>
          </a:xfrm>
          <a:prstGeom prst="rightBracket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5" name="Right Bracket 24"/>
          <p:cNvSpPr/>
          <p:nvPr/>
        </p:nvSpPr>
        <p:spPr>
          <a:xfrm>
            <a:off x="3929058" y="4071942"/>
            <a:ext cx="214314" cy="1214446"/>
          </a:xfrm>
          <a:prstGeom prst="rightBracket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การกำกับดูแลเนื้อหาตามหมวดหมู่ทีวีธุรกิจ</a:t>
            </a:r>
            <a:endParaRPr lang="en-US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05400"/>
          </a:xfrm>
        </p:spPr>
        <p:txBody>
          <a:bodyPr>
            <a:noAutofit/>
          </a:bodyPr>
          <a:lstStyle/>
          <a:p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หมวดหมู่และราคาตั้งต้น</a:t>
            </a:r>
            <a:r>
              <a:rPr lang="en-US" sz="3200" dirty="0" smtClean="0">
                <a:latin typeface="TH SarabunPSK" pitchFamily="34" charset="-34"/>
                <a:cs typeface="TH SarabunPSK" pitchFamily="34" charset="-34"/>
              </a:rPr>
              <a:t>: 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เด็ก 140 ล้านบาท ข่าวสารสาระ 220 ล้านบาท ทั่วไปคมชัดปกติ 380 ล้านบาท และทั่วไปคมชัดสูง 1</a:t>
            </a:r>
            <a:r>
              <a:rPr lang="en-US" sz="3200" dirty="0" smtClean="0">
                <a:latin typeface="TH SarabunPSK" pitchFamily="34" charset="-34"/>
                <a:cs typeface="TH SarabunPSK" pitchFamily="34" charset="-34"/>
              </a:rPr>
              <a:t>,510 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ล้านบาท</a:t>
            </a:r>
          </a:p>
          <a:p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ราคาตั้งต้นถูกกว่าเพราะต้องการสนับสนุนรายการที่ปล่อยให้ตลาดทำงานอาจมีการผลิตน้อยเกินไป</a:t>
            </a:r>
          </a:p>
          <a:p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หาก </a:t>
            </a:r>
            <a:r>
              <a:rPr lang="th-TH" sz="3200" dirty="0" err="1" smtClean="0">
                <a:latin typeface="TH SarabunPSK" pitchFamily="34" charset="-34"/>
                <a:cs typeface="TH SarabunPSK" pitchFamily="34" charset="-34"/>
              </a:rPr>
              <a:t>กสทช.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 ไม่สามารถกำกับดูแลเนื้อหาให้เป็นไปตามวัตถุประสงค์และสัดส่วน ผลคือ</a:t>
            </a:r>
          </a:p>
          <a:p>
            <a:pPr lvl="1"/>
            <a:r>
              <a:rPr lang="th-TH" sz="3000" dirty="0" smtClean="0">
                <a:latin typeface="TH SarabunPSK" pitchFamily="34" charset="-34"/>
                <a:cs typeface="TH SarabunPSK" pitchFamily="34" charset="-34"/>
              </a:rPr>
              <a:t>ประชาชนเสียโอกาสในการรับชมรายการที่กลไกตลาดอาจผลิตน้อยเกินไป</a:t>
            </a:r>
          </a:p>
          <a:p>
            <a:pPr lvl="1"/>
            <a:r>
              <a:rPr lang="th-TH" sz="3000" dirty="0" smtClean="0">
                <a:latin typeface="TH SarabunPSK" pitchFamily="34" charset="-34"/>
                <a:cs typeface="TH SarabunPSK" pitchFamily="34" charset="-34"/>
              </a:rPr>
              <a:t>ประเทศชาติเสียโอกาสได้รับค่าตอบแทนการใช้คลื่นสาธารณะที่สมควร</a:t>
            </a:r>
          </a:p>
          <a:p>
            <a:pPr lvl="1"/>
            <a:r>
              <a:rPr lang="th-TH" sz="3000" dirty="0" smtClean="0">
                <a:latin typeface="TH SarabunPSK" pitchFamily="34" charset="-34"/>
                <a:cs typeface="TH SarabunPSK" pitchFamily="34" charset="-34"/>
              </a:rPr>
              <a:t>ไม่เป็นธรรมกับเอกชนที่เสียเงินมากกว่าประมูลในหมวดหมู่ทั่วไป</a:t>
            </a:r>
          </a:p>
          <a:p>
            <a:pPr lvl="1"/>
            <a:endParaRPr lang="en-US" sz="3200" dirty="0">
              <a:latin typeface="TH SarabunPSK" pitchFamily="34" charset="-34"/>
              <a:cs typeface="TH SarabunPSK" pitchFamily="34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3814</TotalTime>
  <Words>3348</Words>
  <Application>Microsoft Office PowerPoint</Application>
  <PresentationFormat>On-screen Show (4:3)</PresentationFormat>
  <Paragraphs>242</Paragraphs>
  <Slides>38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39" baseType="lpstr">
      <vt:lpstr>ชุดรูปแบบของ Office</vt:lpstr>
      <vt:lpstr>การประชาสัมพันธ์ให้การเปลี่ยนผ่านไปสู่ทีวีในระบบดิจิตอลเป็นไปอย่างราบรื่น</vt:lpstr>
      <vt:lpstr>การประชาสัมพันธ์การเปลี่ยนผ่านสู่ทีวีดิจิตอล</vt:lpstr>
      <vt:lpstr>การประชาสัมพันธ์การเปลี่ยนผ่านสู่ทีวีดิจิตอล</vt:lpstr>
      <vt:lpstr>การประชาสัมพันธ์การเปลี่ยนผ่านสู่ทีวีดิจิตอล</vt:lpstr>
      <vt:lpstr>การประชาสัมพันธ์การเปลี่ยนผ่านสู่ทีวีดิจิตอล</vt:lpstr>
      <vt:lpstr>การกำกับดูแลเนื้อหา</vt:lpstr>
      <vt:lpstr>การกำกับดูแลเนื้อหา</vt:lpstr>
      <vt:lpstr>ประเภทใบอนุญาต</vt:lpstr>
      <vt:lpstr>การกำกับดูแลเนื้อหาตามหมวดหมู่ทีวีธุรกิจ</vt:lpstr>
      <vt:lpstr>การกำกับดูแลเนื้อหาตามประเภท</vt:lpstr>
      <vt:lpstr>Slide 11</vt:lpstr>
      <vt:lpstr>การกำกับดูแลเนื้อหาตามประเภท</vt:lpstr>
      <vt:lpstr>สัดส่วนรายการข่าวสาร-สาระประโยชน์</vt:lpstr>
      <vt:lpstr>การกำกับดูแลเนื้อหาตามประเภท</vt:lpstr>
      <vt:lpstr>การกำกับดูแลเนื้อหาตามประเภท</vt:lpstr>
      <vt:lpstr>การกำกับดูแลเนื้อหาในยุคดิจิตอลที่สื่อแตกตัวมากมาย</vt:lpstr>
      <vt:lpstr>ข้อเสนอการกำกับดูแลเนื้อหา</vt:lpstr>
      <vt:lpstr>การกำกับดูแลการสำรวจความนิยมในการรับชมโทรทัศน์</vt:lpstr>
      <vt:lpstr>การกำกับดูแลการวัดเรตติ้ง</vt:lpstr>
      <vt:lpstr>รายได้จากโฆษณา</vt:lpstr>
      <vt:lpstr>การกำกับดูแลการวัดเรตติ้ง</vt:lpstr>
      <vt:lpstr>ผลกระทบจากการวัดเรตติ้งที่ไม่ถูกต้องหรือไม่เป็นธรรม</vt:lpstr>
      <vt:lpstr>ปัญหาการวัดเรตติ้งของนีลเส็น (ผูกขาดตั้งแต่ปี 2540)</vt:lpstr>
      <vt:lpstr>Slide 24</vt:lpstr>
      <vt:lpstr>Slide 25</vt:lpstr>
      <vt:lpstr>ปัญหาการวัดเรตติ้งของนีลเส็น</vt:lpstr>
      <vt:lpstr>รูปแบบการกำกับดูแลการวัดเรตติ้ง</vt:lpstr>
      <vt:lpstr>รูปแบบการกำกับดูแลการวัดเรตติ้ง</vt:lpstr>
      <vt:lpstr>แนวปฏิบัติที่ใช้กำกับบริษัทวัดเรตติ้ง</vt:lpstr>
      <vt:lpstr>แนวปฏิบัติที่ใช้กำกับบริษัทวัดเรตติ้ง</vt:lpstr>
      <vt:lpstr>แนวปฏิบัติที่ใช้กำกับบริษัทวัดเรตติ้ง</vt:lpstr>
      <vt:lpstr>แนวปฏิบัติที่ใช้กำกับบริษัทวัดเรตติ้ง</vt:lpstr>
      <vt:lpstr>แนวทางการกำกับดูแลเรตติ้งในไทย</vt:lpstr>
      <vt:lpstr>แนวทางการกำกับดูแลเรตติ้งในไทย</vt:lpstr>
      <vt:lpstr>แนวทางการกำกับดูแลเรตติ้งในไทย</vt:lpstr>
      <vt:lpstr>ข้อเสนอแนะ</vt:lpstr>
      <vt:lpstr>ข้อเสนอแนะ</vt:lpstr>
      <vt:lpstr>ขอบคุณครับ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ภาพนิ่ง 1</dc:title>
  <dc:creator>Worapoj</dc:creator>
  <cp:lastModifiedBy>Lenovo</cp:lastModifiedBy>
  <cp:revision>198</cp:revision>
  <dcterms:created xsi:type="dcterms:W3CDTF">2014-04-07T04:47:30Z</dcterms:created>
  <dcterms:modified xsi:type="dcterms:W3CDTF">2014-04-10T15:42:40Z</dcterms:modified>
</cp:coreProperties>
</file>