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306" r:id="rId4"/>
    <p:sldId id="325" r:id="rId5"/>
    <p:sldId id="301" r:id="rId6"/>
    <p:sldId id="302" r:id="rId7"/>
    <p:sldId id="303" r:id="rId8"/>
    <p:sldId id="304" r:id="rId9"/>
    <p:sldId id="305" r:id="rId10"/>
    <p:sldId id="307" r:id="rId11"/>
    <p:sldId id="326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1" r:id="rId26"/>
    <p:sldId id="327" r:id="rId27"/>
    <p:sldId id="322" r:id="rId28"/>
    <p:sldId id="323" r:id="rId29"/>
    <p:sldId id="324" r:id="rId30"/>
    <p:sldId id="298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86918" autoAdjust="0"/>
  </p:normalViewPr>
  <p:slideViewPr>
    <p:cSldViewPr>
      <p:cViewPr>
        <p:scale>
          <a:sx n="70" d="100"/>
          <a:sy n="70" d="100"/>
        </p:scale>
        <p:origin x="-129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02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8D1BEDF3-8528-471F-ADB7-77F269DD96CB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7EBF1CF6-601C-4FE7-8839-4062F54E1B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8507">
              <a:buFontTx/>
              <a:buChar char="-"/>
              <a:defRPr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รัฐธรรมนูญ 2550 บัญญัติให้มีการตรากฎหมาย (พ.ร.บ. องค์กรจัดสรรคลื่นความถี่ฯ) จัดตั้ง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เพื่อทำหน้าที่จัดสรรคลื่นความถี่และกำกับการประกอบกิจการวิทยุกระจายเสียง วิทยุโทรทัศน์ และกิจการโทรคมนาคม เพื่อประโยชน์สูงสุดของประชาชน 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ซึ่งความสำคัญของการปฏิรูประบบการสื่อสารไทยโดย </a:t>
            </a:r>
            <a:r>
              <a:rPr lang="th-TH" b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นั้นจะช่วยส่งเสริมให้เกิดการแข่งขันที่เสรีและเป็นธรรม สนับสนุนกระบวนการประชาธิปไตย และคุ้มครองประชาชนทั้งในฐานะผู้บริโภคและพลเมือง</a:t>
            </a:r>
          </a:p>
          <a:p>
            <a:pPr defTabSz="948507">
              <a:buFontTx/>
              <a:buChar char="-"/>
              <a:defRPr/>
            </a:pPr>
            <a:endParaRPr lang="th-TH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defTabSz="948507">
              <a:buFontTx/>
              <a:buChar char="-"/>
              <a:defRPr/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พ.ร.บ. องค์กรจัดสรรคลื่นความถี่ฯ มุ่งหมายให้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เป็นองค์กรอิสระที่ปลอดจากการแทรกแซงทางการเมืองเพื่อทำหน้าที่ปฏิรูปกิจการสื่อสารของไทย ในขณะเดียวกัน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การดำเนินงานก็ต้องมีความโปร่งใส มีความรับผิดรับชอบต่อสังคม และดึงการมีส่วนร่วมจากผู้มีส่วนได้เสียอย่างรอบด้าน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ตามแนวทางของ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บาลองค์กรที่ดี 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defTabSz="948507">
              <a:buFontTx/>
              <a:buChar char="-"/>
              <a:defRPr/>
            </a:pPr>
            <a:endParaRPr lang="en-US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defTabSz="948507">
              <a:defRPr/>
            </a:pPr>
            <a:r>
              <a:rPr lang="en-US" dirty="0" smtClean="0"/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ระบบ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บาลของ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ในช่วงเกือบ 3 ปี ถูกวิจารณ์ว่ามีปัญหาในหลากหลายมิติ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โดยหลายองค์กร</a:t>
            </a:r>
            <a:r>
              <a:rPr lang="th-TH" b="1" baseline="0" dirty="0" smtClean="0">
                <a:latin typeface="TH SarabunPSK" pitchFamily="34" charset="-34"/>
                <a:cs typeface="TH SarabunPSK" pitchFamily="34" charset="-34"/>
              </a:rPr>
              <a:t> เช่น </a:t>
            </a:r>
            <a:r>
              <a:rPr lang="th-TH" b="1" baseline="0" dirty="0" err="1" smtClean="0">
                <a:latin typeface="TH SarabunPSK" pitchFamily="34" charset="-34"/>
                <a:cs typeface="TH SarabunPSK" pitchFamily="34" charset="-34"/>
              </a:rPr>
              <a:t>สตง.</a:t>
            </a:r>
            <a:r>
              <a:rPr lang="th-TH" b="1" baseline="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baseline="0" dirty="0" err="1" smtClean="0">
                <a:latin typeface="TH SarabunPSK" pitchFamily="34" charset="-34"/>
                <a:cs typeface="TH SarabunPSK" pitchFamily="34" charset="-34"/>
              </a:rPr>
              <a:t>กตป.</a:t>
            </a:r>
            <a:r>
              <a:rPr lang="th-TH" b="1" baseline="0" dirty="0" smtClean="0">
                <a:latin typeface="TH SarabunPSK" pitchFamily="34" charset="-34"/>
                <a:cs typeface="TH SarabunPSK" pitchFamily="34" charset="-34"/>
              </a:rPr>
              <a:t> (คณะกรรมการติดตามและประเมินผลการปฏิบัติงาน) และโครงการ </a:t>
            </a:r>
            <a:r>
              <a:rPr lang="en-US" b="1" baseline="0" dirty="0" smtClean="0">
                <a:latin typeface="TH SarabunPSK" pitchFamily="34" charset="-34"/>
                <a:cs typeface="TH SarabunPSK" pitchFamily="34" charset="-34"/>
              </a:rPr>
              <a:t>NBTC Policy Watch </a:t>
            </a:r>
            <a:r>
              <a:rPr lang="th-TH" b="1" baseline="0" dirty="0" smtClean="0">
                <a:latin typeface="TH SarabunPSK" pitchFamily="34" charset="-34"/>
                <a:cs typeface="TH SarabunPSK" pitchFamily="34" charset="-34"/>
              </a:rPr>
              <a:t>ที่ผลิตรายงาน </a:t>
            </a:r>
            <a:r>
              <a:rPr lang="en-US" b="1" baseline="0" dirty="0" smtClean="0">
                <a:latin typeface="TH SarabunPSK" pitchFamily="34" charset="-34"/>
                <a:cs typeface="TH SarabunPSK" pitchFamily="34" charset="-34"/>
              </a:rPr>
              <a:t>2 </a:t>
            </a:r>
            <a:r>
              <a:rPr lang="th-TH" b="1" baseline="0" dirty="0" smtClean="0">
                <a:latin typeface="TH SarabunPSK" pitchFamily="34" charset="-34"/>
                <a:cs typeface="TH SarabunPSK" pitchFamily="34" charset="-34"/>
              </a:rPr>
              <a:t>ปี</a:t>
            </a:r>
            <a:r>
              <a:rPr lang="th-TH" b="1" baseline="0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b="1" baseline="0" dirty="0" smtClean="0">
                <a:latin typeface="TH SarabunPSK" pitchFamily="34" charset="-34"/>
                <a:cs typeface="TH SarabunPSK" pitchFamily="34" charset="-34"/>
              </a:rPr>
              <a:t>บาล </a:t>
            </a:r>
            <a:r>
              <a:rPr lang="th-TH" b="1" baseline="0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b="1" baseline="0" dirty="0" smtClean="0">
                <a:latin typeface="TH SarabunPSK" pitchFamily="34" charset="-34"/>
                <a:cs typeface="TH SarabunPSK" pitchFamily="34" charset="-34"/>
              </a:rPr>
              <a:t> ซึ่งสะท้อนปัญหาในด้าน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การเผยแพร่ข้อมูลข่าวสารที่ล่าช้าหรือไม่เผยแพร่เลย การกำหนดนโยบายผ่านอนุกรรมการที่เลือกจากระบบโควตามากกว่าคุณสมบัติ การรับฟังความเห็นที่เหมือนทำเป็นพิธีมากกว่าต้องการดึงการมีส่วนร่วมของผู้มีส่วนได้เสียอย่างแท้จริง กลไกการรับและจัดการเรื่องร้องเรียนที่ล่าช้า และการใช้งบประมาณที่ไร้ประสิทธิภาพและขาดความโปร่งใส</a:t>
            </a:r>
          </a:p>
          <a:p>
            <a:pPr defTabSz="948507">
              <a:defRPr/>
            </a:pPr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defTabSz="948507">
              <a:defRPr/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แม้จะมีความพยายามใน พ.ร.บ. องค์กรจัดสรรคลื่นความถี่ฯ ที่จะสร้างระบบ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บาลองค์กรที่ดี ทว่ากฎหมายก็ยังมีช่องโหว่ในเรื่องการตีความ การบังคับใช้ และการออกแบบเชิงโครงสร้าง ซึ่งส่งผลต่อกลไกการทำงานของระบบตรวจสอบ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(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อันนี้เห็นต่างจาก</a:t>
            </a:r>
            <a:r>
              <a:rPr lang="th-TH" b="1" baseline="0" dirty="0" smtClean="0">
                <a:latin typeface="TH SarabunPSK" pitchFamily="34" charset="-34"/>
                <a:cs typeface="TH SarabunPSK" pitchFamily="34" charset="-34"/>
              </a:rPr>
              <a:t> ดร.สุทธิพล ที่พูดว่าปัญหาของ </a:t>
            </a:r>
            <a:r>
              <a:rPr lang="th-TH" b="1" baseline="0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b="1" baseline="0" dirty="0" smtClean="0">
                <a:latin typeface="TH SarabunPSK" pitchFamily="34" charset="-34"/>
                <a:cs typeface="TH SarabunPSK" pitchFamily="34" charset="-34"/>
              </a:rPr>
              <a:t> มีต้นตอมาจากข้อบกพร่องของบทบัญญัติใน </a:t>
            </a:r>
            <a:r>
              <a:rPr lang="th-TH" b="1" baseline="0" dirty="0" err="1" smtClean="0">
                <a:latin typeface="TH SarabunPSK" pitchFamily="34" charset="-34"/>
                <a:cs typeface="TH SarabunPSK" pitchFamily="34" charset="-34"/>
              </a:rPr>
              <a:t>พรบ.</a:t>
            </a:r>
            <a:r>
              <a:rPr lang="th-TH" b="1" baseline="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baseline="0" dirty="0" err="1" smtClean="0">
                <a:latin typeface="TH SarabunPSK" pitchFamily="34" charset="-34"/>
                <a:cs typeface="TH SarabunPSK" pitchFamily="34" charset="-34"/>
              </a:rPr>
              <a:t>องคกร์</a:t>
            </a:r>
            <a:r>
              <a:rPr lang="th-TH" b="1" baseline="0" dirty="0" smtClean="0">
                <a:latin typeface="TH SarabunPSK" pitchFamily="34" charset="-34"/>
                <a:cs typeface="TH SarabunPSK" pitchFamily="34" charset="-34"/>
              </a:rPr>
              <a:t> เป็นหลัก ถ้ามองในบทบัญญัติที่ว่าด้วย</a:t>
            </a:r>
            <a:r>
              <a:rPr lang="th-TH" b="1" baseline="0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b="1" baseline="0" dirty="0" smtClean="0">
                <a:latin typeface="TH SarabunPSK" pitchFamily="34" charset="-34"/>
                <a:cs typeface="TH SarabunPSK" pitchFamily="34" charset="-34"/>
              </a:rPr>
              <a:t>บาลองค์กร ปัญหาหลายอย่างเกิดจากการ “ตีความ” และการ “ไม่ปฏิบัติตาม” บทบัญญัติมากกว่า ข้อเสนอในการนำเสนอครั้งนี้จึงเป็นข้อเสนอที่ต้องการปิดช่องโหว่ในเรื่องการตีความ การบังคับใช้ และการออกแบบเชิงโครงสร้าง ไม่ใช่การโยนปัญหาทั้งหมดว่าเป็นเพราะ </a:t>
            </a:r>
            <a:r>
              <a:rPr lang="th-TH" b="1" baseline="0" dirty="0" err="1" smtClean="0">
                <a:latin typeface="TH SarabunPSK" pitchFamily="34" charset="-34"/>
                <a:cs typeface="TH SarabunPSK" pitchFamily="34" charset="-34"/>
              </a:rPr>
              <a:t>พรบ.</a:t>
            </a:r>
            <a:r>
              <a:rPr lang="th-TH" b="1" baseline="0" dirty="0" smtClean="0">
                <a:latin typeface="TH SarabunPSK" pitchFamily="34" charset="-34"/>
                <a:cs typeface="TH SarabunPSK" pitchFamily="34" charset="-34"/>
              </a:rPr>
              <a:t> องค์กรฯ</a:t>
            </a:r>
            <a:r>
              <a:rPr lang="th-TH" baseline="0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defTabSz="948507">
              <a:defRPr/>
            </a:pP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Tx/>
              <a:buNone/>
            </a:pPr>
            <a:r>
              <a:rPr lang="en-US" dirty="0" smtClean="0"/>
              <a:t>-</a:t>
            </a:r>
            <a:r>
              <a:rPr lang="th-TH" dirty="0" smtClean="0"/>
              <a:t>กำหนดช่วงระยะเวลาที่แน่นอนในการเผยแพร่ข้อมูลและเอกสารตามที่ระบุไว้ในกฎหมายให้ชัดเจน และในกรณีที่ไม่ปฏิบัติตามให้ถือเป็นการละเว้นการปฏิบัติหน้าที่ตามมาตรา </a:t>
            </a:r>
            <a:r>
              <a:rPr lang="en-US" dirty="0" smtClean="0"/>
              <a:t>157 </a:t>
            </a:r>
            <a:r>
              <a:rPr lang="th-TH" dirty="0" smtClean="0"/>
              <a:t>ในประมวลกฎหมายอาญา </a:t>
            </a:r>
            <a:r>
              <a:rPr lang="th-TH" b="1" dirty="0" smtClean="0"/>
              <a:t>(</a:t>
            </a:r>
            <a:r>
              <a:rPr lang="th-TH" b="1" dirty="0" smtClean="0"/>
              <a:t>มาตรา </a:t>
            </a:r>
            <a:r>
              <a:rPr lang="en-US" b="1" dirty="0" smtClean="0"/>
              <a:t>157</a:t>
            </a:r>
            <a:r>
              <a:rPr lang="th-TH" b="1" dirty="0" smtClean="0"/>
              <a:t> ผู้ใดเป็นเจ้าพนักงาน ปฏิบัติหรือละเว้นการปฏิบัติหน้าที่โดยมิชอบ เพื่อให้เกิดความเสียหายแก่ผู้หนึ่งผู้ใด หรือปฏิบัติหรือละเว้นการปฏิบัติหน้าที่โดยทุจริต ต้องระวางโทษ</a:t>
            </a:r>
            <a:r>
              <a:rPr lang="th-TH" b="1" dirty="0" err="1" smtClean="0"/>
              <a:t>จําคุก</a:t>
            </a:r>
            <a:r>
              <a:rPr lang="th-TH" b="1" dirty="0" smtClean="0"/>
              <a:t>ตั้งแต่หนึ่งปีถึงสิบปี หรือปรับตั้งแต่สองพันบาทถึงสองหมื่นบาท หรือทั้ง</a:t>
            </a:r>
            <a:r>
              <a:rPr lang="th-TH" b="1" dirty="0" err="1" smtClean="0"/>
              <a:t>จํา</a:t>
            </a:r>
            <a:r>
              <a:rPr lang="th-TH" b="1" dirty="0" smtClean="0"/>
              <a:t>ทั้งปรับ)</a:t>
            </a:r>
            <a:endParaRPr lang="th-TH" b="1" dirty="0" smtClean="0"/>
          </a:p>
          <a:p>
            <a:pPr lvl="0">
              <a:buFontTx/>
              <a:buChar char="-"/>
            </a:pPr>
            <a:endParaRPr lang="th-TH" dirty="0" smtClean="0"/>
          </a:p>
          <a:p>
            <a:pPr lvl="0"/>
            <a:r>
              <a:rPr lang="en-US" dirty="0" smtClean="0"/>
              <a:t>-</a:t>
            </a:r>
            <a:r>
              <a:rPr lang="th-TH" dirty="0" smtClean="0"/>
              <a:t>บัญญัติให้ </a:t>
            </a:r>
            <a:r>
              <a:rPr lang="th-TH" dirty="0" err="1" smtClean="0"/>
              <a:t>กสทช.</a:t>
            </a:r>
            <a:r>
              <a:rPr lang="th-TH" dirty="0" smtClean="0"/>
              <a:t> และสำนักงาน </a:t>
            </a:r>
            <a:r>
              <a:rPr lang="th-TH" dirty="0" err="1" smtClean="0"/>
              <a:t>กสทช.</a:t>
            </a:r>
            <a:r>
              <a:rPr lang="th-TH" dirty="0" smtClean="0"/>
              <a:t> ถือเป็นหน่วยงานอิสระของรัฐตามมาตรา </a:t>
            </a:r>
            <a:r>
              <a:rPr lang="en-US" dirty="0" smtClean="0"/>
              <a:t>4 </a:t>
            </a:r>
            <a:r>
              <a:rPr lang="th-TH" dirty="0" smtClean="0"/>
              <a:t>ใน พ.ร.บ. ข้อมูลข่าวสารของราชการ พ.ศ. </a:t>
            </a:r>
            <a:r>
              <a:rPr lang="en-US" dirty="0" smtClean="0"/>
              <a:t>2540</a:t>
            </a:r>
          </a:p>
          <a:p>
            <a:pPr lvl="0"/>
            <a:endParaRPr lang="th-TH" dirty="0" smtClean="0"/>
          </a:p>
          <a:p>
            <a:pPr lvl="0"/>
            <a:r>
              <a:rPr lang="en-US" dirty="0" smtClean="0"/>
              <a:t>-</a:t>
            </a:r>
            <a:r>
              <a:rPr lang="th-TH" dirty="0" smtClean="0"/>
              <a:t>เพิ่มเติมรายละเอียดข้อมูลที่ </a:t>
            </a:r>
            <a:r>
              <a:rPr lang="th-TH" dirty="0" err="1" smtClean="0"/>
              <a:t>กสทช.</a:t>
            </a:r>
            <a:r>
              <a:rPr lang="th-TH" dirty="0" smtClean="0"/>
              <a:t> และสำนักงาน </a:t>
            </a:r>
            <a:r>
              <a:rPr lang="th-TH" dirty="0" err="1" smtClean="0"/>
              <a:t>กสทช.</a:t>
            </a:r>
            <a:r>
              <a:rPr lang="th-TH" dirty="0" smtClean="0"/>
              <a:t> ควรต้องเปิดเผยในกฎหมาย เช่น รายงานการประชุมของคณะอนุกรรมการทุกชุด (เพราะมีความสำคัญต่อกระบวนการกำหนดนโยบาย) รายงานค่าใช้จ่ายของกรรมการ </a:t>
            </a:r>
            <a:r>
              <a:rPr lang="th-TH" dirty="0" err="1" smtClean="0"/>
              <a:t>กสทช.</a:t>
            </a:r>
            <a:r>
              <a:rPr lang="th-TH" dirty="0" smtClean="0"/>
              <a:t> รายบุคคลโดยละเอียด (เช่น ค่าเดินทางไปดูงาน ค่ารับรอง ฯลฯ) รายงานการศึกษาที่จัดทำโดยสำนักงาน </a:t>
            </a:r>
            <a:r>
              <a:rPr lang="th-TH" dirty="0" err="1" smtClean="0"/>
              <a:t>กสทช.</a:t>
            </a:r>
            <a:r>
              <a:rPr lang="th-TH" dirty="0" smtClean="0"/>
              <a:t> (ปัจจุบันมีระบุให้เผยแพร่เฉพาะผลการศึกษาที่จ้างหน่วยงานภายนอกทำ) ฯลฯ</a:t>
            </a:r>
            <a:endParaRPr lang="en-US" sz="1000" dirty="0" smtClean="0"/>
          </a:p>
          <a:p>
            <a:pPr lvl="0">
              <a:buFontTx/>
              <a:buChar char="-"/>
            </a:pPr>
            <a:endParaRPr lang="th-TH" dirty="0" smtClean="0"/>
          </a:p>
          <a:p>
            <a:pPr lvl="0">
              <a:buFontTx/>
              <a:buChar char="-"/>
            </a:pPr>
            <a:endParaRPr lang="th-TH" dirty="0" smtClean="0"/>
          </a:p>
          <a:p>
            <a:pPr lvl="0">
              <a:buFontTx/>
              <a:buChar char="-"/>
            </a:pPr>
            <a:endParaRPr lang="th-TH" dirty="0" smtClean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-</a:t>
            </a:r>
            <a:r>
              <a:rPr lang="th-TH" dirty="0" smtClean="0"/>
              <a:t>การแต่งตั้งอนุกรรมการตามมาตรา 33 ที่ผ่านมาดำเนินการผ่านระบบโควตามากกว่าระบบคุณสมบัติ </a:t>
            </a:r>
            <a:r>
              <a:rPr lang="th-TH" b="1" dirty="0" smtClean="0"/>
              <a:t>ซึ่งอาจทำให้ไม่ได้อนุกรรมการที่มีความรู้ความเชี่ยวชาญอย่างแท้จริง และอาจส่งผลให้การลงมติถูกกำหนดโดยระบบพวกพ้องมากกว่าการใช้เหตุผล งานศึกษา และหลักฐาน เพื่อสนับสนุนผลักดันนโยบาย</a:t>
            </a:r>
            <a:endParaRPr lang="th-TH" sz="1000" b="1" dirty="0" smtClean="0"/>
          </a:p>
          <a:p>
            <a:pPr lvl="0"/>
            <a:endParaRPr lang="th-TH" dirty="0" smtClean="0"/>
          </a:p>
          <a:p>
            <a:pPr lvl="0"/>
            <a:r>
              <a:rPr lang="en-US" dirty="0" smtClean="0"/>
              <a:t>-</a:t>
            </a:r>
            <a:r>
              <a:rPr lang="th-TH" dirty="0" err="1" smtClean="0"/>
              <a:t>กสทช.</a:t>
            </a:r>
            <a:r>
              <a:rPr lang="th-TH" dirty="0" smtClean="0"/>
              <a:t> และสำนักงาน </a:t>
            </a:r>
            <a:r>
              <a:rPr lang="th-TH" dirty="0" err="1" smtClean="0"/>
              <a:t>กสทช.</a:t>
            </a:r>
            <a:r>
              <a:rPr lang="th-TH" dirty="0" smtClean="0"/>
              <a:t> จ้างหน่วยงานภายนอกทำรายงานการศึกษาที่เกี่ยวข้องกับการกำหนดนโยบายจำนวนมาก ทว่าที่ผ่านมานอกจากไม่มีการเผยแพร่ตามที่ระบุไว้ในกฎหมายแล้ว ยังไม่ปรากฏว่ามีการใช้รายงานเหล่านั้นในกระบวนการกำหนดนโยบายเท่าที่ควร รวมถึงไม่มีการเปิดเผยและอ้างถึงรายงานการศึกษาในเอกสารรับฟังความคิดเห็น</a:t>
            </a:r>
            <a:endParaRPr lang="th-TH" sz="1000" dirty="0" smtClean="0"/>
          </a:p>
          <a:p>
            <a:pPr lvl="0"/>
            <a:endParaRPr lang="th-TH" dirty="0" smtClean="0"/>
          </a:p>
          <a:p>
            <a:pPr lvl="0"/>
            <a:r>
              <a:rPr lang="en-US" dirty="0" smtClean="0"/>
              <a:t>-</a:t>
            </a:r>
            <a:r>
              <a:rPr lang="th-TH" dirty="0" smtClean="0"/>
              <a:t>การรับฟังความคิดเห็นสาธารณะตามมาตรา 28 ที่ผ่านมานั้น ถูกวิจารณ์ว่าไม่ให้ข้อมูลที่รอบด้านถึงทางเลือกเชิงนโยบายต่างๆ ถูกครอบงำโดยภาคธุรกิจที่มีทรัพยากรในการให้ข้อมูลและความเห็นมากกว่าภาคประชาชนและผู้บริโภค รวมถึงไม่ได้ให้คำอธิบายดีพอต่อความเห็นที่แตกต่างจากข้อเสนอในร่างประกาศที่ใช้รับฟังความเห็น</a:t>
            </a:r>
            <a:endParaRPr lang="th-TH" dirty="0" smtClean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การแต่งตั้งอนุกรรมการให้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คำนึงถึงความรู้และความเชี่ยวชาญที่เกี่ยวข้องกับบทบาทหน้าที่ของอนุกรรมการเป็นหลัก และควรมีการเปิดเผยข้อมูลที่เกี่ยวข้องกับคุณสมบัติของผู้ที่จะมาเป็นอนุกรรมการผ่านเครือข่ายสารสนเทศขององค์กร รวมถึงอาจเสนอให้หน่วยงานที่ตั้งขึ้นโดยเป็นอิสระจาก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อย่างสำนักงานคุ้มครองผู้บริโภคในกิจการโทรคมนาคม กิจการกระจายเสียง และกิจการโทรทัศน์ (ซึ่งผู้วิเคราะห์ได้เสนอให้มีการจัดตั้งขึ้นใหม่ ดังที่จะกล่าวถึงในส่วนถัดไป) มีส่วนในการคัดเลือกอนุกรรมการ</a:t>
            </a:r>
            <a:endParaRPr lang="th-TH" sz="1000" b="1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ในกรณีที่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จะออกประกาศหรือนโยบายที่มีผลกระทบกับประโยชน์สาธารณะในวงกว้าง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และสำนักงาน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ต้องทำการศึกษาและวิจัย ซึ่งรวมถึงศึกษาผลกระทบต่อการแข่งขันในตลาดและประชาชนทั้งในฐานะผู้บริโภคและพลเมืองอย่างรอบด้าน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(regulatory impact assessment)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เพื่อใช้อ้างอิงในการตัดสินใจ และต้องเผยแพร่งานศึกษาเชิงนโยบายนี้ก่อนกระบวนการรับฟังความคิดเห็น </a:t>
            </a:r>
            <a:endParaRPr lang="th-TH" sz="1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นอกจากการรับฟังความเห็นสาธารณะแล้ว กฎหมายควรระบุให้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มีหน้าที่ปรึกษาหารือและระดมความเห็นกับผู้มีส่วนได้เสียในระหว่างขั้นตอนการตัดสินใจเชิงนโยบายด้วย (ไม่ใช่เฉพาะหลังการร่างประกาศเท่านั้น) โดยต้องมีการรับฟังความเห็นจากผู้มีส่วนได้เสียรอบด้าน โดยเฉพาะกลุ่มที่ได้รับผลกระทบจากนโยบายโดยตรง ทว่าอาจไม่มีทรัพยากรในการแสดงความเห็นมากนัก</a:t>
            </a:r>
            <a:endParaRPr lang="en-US" sz="1000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-</a:t>
            </a:r>
            <a:r>
              <a:rPr lang="th-TH" dirty="0" err="1" smtClean="0"/>
              <a:t>กสทช.</a:t>
            </a:r>
            <a:r>
              <a:rPr lang="th-TH" dirty="0" smtClean="0"/>
              <a:t> ไม่สามารถจัดการเรื่องร้องเรียนส่วนใหญ่ให้เสร็จได้ภายในระยะเวลา 30 วันตามกฎหมาย </a:t>
            </a:r>
            <a:r>
              <a:rPr lang="th-TH" b="1" dirty="0" smtClean="0"/>
              <a:t>ส่วนหนึ่งเป็นเพราะอนุกรรมการด้านผู้บริโภคที่ตั้งตามมาตรา 31 และสำนักงาน </a:t>
            </a:r>
            <a:r>
              <a:rPr lang="th-TH" b="1" dirty="0" err="1" smtClean="0"/>
              <a:t>กสทช.</a:t>
            </a:r>
            <a:r>
              <a:rPr lang="th-TH" b="1" dirty="0" smtClean="0"/>
              <a:t> นั้นมีอำนาจเพียงการพิจารณาและเสนอความเห็นเกี่ยวกับเรื่องร้องเรียนให้กับ </a:t>
            </a:r>
            <a:r>
              <a:rPr lang="th-TH" b="1" dirty="0" err="1" smtClean="0"/>
              <a:t>กสทช.</a:t>
            </a:r>
            <a:r>
              <a:rPr lang="th-TH" b="1" dirty="0" smtClean="0"/>
              <a:t> เป็นผู้ตัดสิน ซึ่งทำให้เรื่องร้องเรียนหลายกรณีไปค้างอยู่ที่ประชุมของ </a:t>
            </a:r>
            <a:r>
              <a:rPr lang="th-TH" b="1" dirty="0" err="1" smtClean="0"/>
              <a:t>กสทช.</a:t>
            </a:r>
            <a:endParaRPr lang="en-US" sz="1100" b="1" dirty="0" smtClean="0"/>
          </a:p>
          <a:p>
            <a:pPr lvl="1"/>
            <a:endParaRPr lang="th-TH" dirty="0" smtClean="0"/>
          </a:p>
          <a:p>
            <a:pPr lvl="1"/>
            <a:r>
              <a:rPr lang="en-US" dirty="0" smtClean="0"/>
              <a:t>-</a:t>
            </a:r>
            <a:r>
              <a:rPr lang="th-TH" dirty="0" smtClean="0"/>
              <a:t>การจัดการเรื่องร้องเรียนของ </a:t>
            </a:r>
            <a:r>
              <a:rPr lang="th-TH" dirty="0" err="1" smtClean="0"/>
              <a:t>กสทช.</a:t>
            </a:r>
            <a:r>
              <a:rPr lang="th-TH" dirty="0" smtClean="0"/>
              <a:t> และสำนักงาน </a:t>
            </a:r>
            <a:r>
              <a:rPr lang="th-TH" dirty="0" err="1" smtClean="0"/>
              <a:t>กสทช.</a:t>
            </a:r>
            <a:r>
              <a:rPr lang="th-TH" dirty="0" smtClean="0"/>
              <a:t> ยังมีลักษณะตัดสินเป็นกรณีๆ ไป โดยไม่มีกลไกในการยกระดับเรื่องร้องเรียนที่ผ่านการตัดสินและเกิดขึ้นบ่อยครั้งให้เป็นมาตรฐานและนำไปพัฒนาออกเป็นประกาศหรือระเบียบที่บังคับใช้เป็นการทั่วไป รวมถึงยังไม่มีกลไกในการบังคับให้ผู้ให้บริการเยียวยาผู้บริโภคทุกรายในกรณีที่เป็นการละเมิดประกาศหรือสัญญาที่เป็นการบังคับใช้ทั่วไป เช่น กรณีการเก็บค่าโทรเกินนาทีละ 0.99 บาท</a:t>
            </a:r>
            <a:endParaRPr lang="en-US" sz="1100" dirty="0" smtClean="0"/>
          </a:p>
          <a:p>
            <a:pPr lvl="1"/>
            <a:endParaRPr lang="th-TH" dirty="0" smtClean="0"/>
          </a:p>
          <a:p>
            <a:pPr lvl="1"/>
            <a:r>
              <a:rPr lang="en-US" dirty="0" smtClean="0"/>
              <a:t>-</a:t>
            </a:r>
            <a:r>
              <a:rPr lang="th-TH" dirty="0" smtClean="0"/>
              <a:t>อนุกรรมการด้านผู้บริโภคทั้งในกิจการกระจายเสียงและกิจการโทรทัศน์ และกิจการโทรคมนาคม แต่งตั้งขึ้นตามระบบโควตา ไม่ใช่ระบบการคัดเลือกหรือระบบคุณสมบัติ ซึ่งอาจส่งผลต่อความรู้ความเชี่ยวชาญและความเป็นกลางในการทำหน้าที่ได้</a:t>
            </a:r>
            <a:endParaRPr lang="en-US" sz="1100" dirty="0" smtClean="0"/>
          </a:p>
          <a:p>
            <a:pPr lvl="1"/>
            <a:endParaRPr lang="th-TH" dirty="0" smtClean="0"/>
          </a:p>
          <a:p>
            <a:pPr lvl="1"/>
            <a:r>
              <a:rPr lang="en-US" dirty="0" smtClean="0"/>
              <a:t>-</a:t>
            </a:r>
            <a:r>
              <a:rPr lang="th-TH" dirty="0" smtClean="0"/>
              <a:t>อนุกรรมการด้านผู้บริโภคในกิจการกระจายเสียงและกิจการโทรทัศน์ที่ตั้งขึ้นตามบทบัญญัติในกฎหมายไม่มีอำนาจในการพิจารณาเรื่องร้องเรียนที่เกี่ยวข้องกับเนื้อหารายการ </a:t>
            </a:r>
            <a:r>
              <a:rPr lang="th-TH" b="1" dirty="0" smtClean="0"/>
              <a:t>โดยหน้าที่ในส่วนนี้กลับเป็นของคณะอนุกรรมการกำกับเนื้อหาและผังรายการ ซึ่งใช้อำนาจโดยอ้างอิงมาตรา 37 ใน พ.ร.บ. การประกอบกิจการกระจายเสียงและกิจการโทรทัศน์ พ.ศ. 2551 </a:t>
            </a:r>
            <a:endParaRPr lang="en-US" sz="1100" b="1" dirty="0" smtClean="0"/>
          </a:p>
          <a:p>
            <a:pPr lvl="1"/>
            <a:endParaRPr lang="th-TH" dirty="0" smtClean="0"/>
          </a:p>
          <a:p>
            <a:pPr lvl="0"/>
            <a:endParaRPr lang="th-TH" dirty="0" smtClean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/>
            <a:endParaRPr lang="th-TH" sz="1100" dirty="0" smtClean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dirty="0" smtClean="0"/>
              <a:t>-</a:t>
            </a:r>
            <a:r>
              <a:rPr lang="th-TH" dirty="0" smtClean="0"/>
              <a:t>เสนอเรื่องร้องเรียนที่มีการตัดสินเป็นมาตรฐานแล้วและควรถูกบังคับใช้เป็นการทั่วไปให้กับ </a:t>
            </a:r>
            <a:r>
              <a:rPr lang="th-TH" dirty="0" err="1" smtClean="0"/>
              <a:t>กสทช.</a:t>
            </a:r>
            <a:r>
              <a:rPr lang="th-TH" dirty="0" smtClean="0"/>
              <a:t> เพื่อใช้เป็นข้อมูลสำหรับพัฒนาเป็นประกาศต่อไป</a:t>
            </a:r>
            <a:endParaRPr lang="en-US" sz="1100" dirty="0" smtClean="0"/>
          </a:p>
          <a:p>
            <a:pPr lvl="2"/>
            <a:endParaRPr lang="th-TH" dirty="0" smtClean="0"/>
          </a:p>
          <a:p>
            <a:pPr lvl="2"/>
            <a:r>
              <a:rPr lang="en-US" dirty="0" smtClean="0"/>
              <a:t>-</a:t>
            </a:r>
            <a:r>
              <a:rPr lang="th-TH" dirty="0" smtClean="0"/>
              <a:t>ผลิตงานศึกษาที่เกี่ยวข้องกับผู้บริโภคและสำรวจความเห็นของสาธารณะที่มีต่อการให้บริการ เช่น คุณภาพการให้บริการ ฯลฯ และเผยแพร่ผลงานเหล่านั้น </a:t>
            </a:r>
            <a:endParaRPr lang="en-US" sz="1100" dirty="0" smtClean="0"/>
          </a:p>
          <a:p>
            <a:pPr lvl="2"/>
            <a:endParaRPr lang="th-TH" dirty="0" smtClean="0"/>
          </a:p>
          <a:p>
            <a:pPr lvl="2"/>
            <a:r>
              <a:rPr lang="en-US" dirty="0" smtClean="0"/>
              <a:t>-</a:t>
            </a:r>
            <a:r>
              <a:rPr lang="th-TH" dirty="0" smtClean="0"/>
              <a:t>เสนอคำแนะนำกับ </a:t>
            </a:r>
            <a:r>
              <a:rPr lang="th-TH" dirty="0" err="1" smtClean="0"/>
              <a:t>กสทช.</a:t>
            </a:r>
            <a:r>
              <a:rPr lang="th-TH" dirty="0" smtClean="0"/>
              <a:t> เกี่ยวกับนโยบายที่เกี่ยวข้องกับผู้บริโภค โดยอาจกำหนดให้ </a:t>
            </a:r>
            <a:r>
              <a:rPr lang="th-TH" dirty="0" err="1" smtClean="0"/>
              <a:t>กสทช.</a:t>
            </a:r>
            <a:r>
              <a:rPr lang="th-TH" dirty="0" smtClean="0"/>
              <a:t> ต้องขอคำปรึกษากับสำนักงานคุ้มครองผู้บริโภคฯ ก่อนออกนโยบายใดๆ ที่เกี่ยวพันกับผู้บริโภค และเผยแพร่ข้อเสนอเหล่านั้น</a:t>
            </a:r>
            <a:endParaRPr lang="en-US" sz="1100" dirty="0" smtClean="0"/>
          </a:p>
          <a:p>
            <a:pPr lvl="2"/>
            <a:r>
              <a:rPr lang="th-TH" dirty="0" smtClean="0"/>
              <a:t>เสนอคำแนะนำให้กับกองทุนวิจัยและพัฒนาฯ ในโครงการที่เกี่ยวข้องกับผู้บริโภค </a:t>
            </a:r>
            <a:endParaRPr lang="en-US" sz="1100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-</a:t>
            </a:r>
            <a:r>
              <a:rPr lang="th-TH" dirty="0" smtClean="0"/>
              <a:t>รณรงค์และประชาสัมพันธ์ให้ประชาชนเข้าใจเกี่ยวกับประเด็นสิทธิผู้บริโภค และช่องทางในการร้องเรียน</a:t>
            </a:r>
            <a:endParaRPr lang="en-US" sz="1100" dirty="0" smtClean="0"/>
          </a:p>
          <a:p>
            <a:pPr lvl="2"/>
            <a:endParaRPr lang="th-TH" dirty="0" smtClean="0"/>
          </a:p>
          <a:p>
            <a:pPr lvl="2"/>
            <a:r>
              <a:rPr lang="en-US" dirty="0" smtClean="0"/>
              <a:t>-</a:t>
            </a:r>
            <a:r>
              <a:rPr lang="th-TH" dirty="0" smtClean="0"/>
              <a:t>ถือเป็นผู้เสียหายที่สามารถฟ้องร้องหรือยื่นให้มีการสอบสวนไปยังองค์กรตรวจสอบภายนอกแทนผู้บริโภคได้ เช่น ยื่นฟ้องศาลปกครองในฐานะผู้เสียหายแทนผู้บริโภค ฟ้องศาลแพ่งเรียกร้องค่าเสียหายแทนผู้บริโภค หรือยื่นเรื่องให้ ป.ป.ช. ตรวจสอบการดำเนินงานของ </a:t>
            </a:r>
            <a:r>
              <a:rPr lang="th-TH" dirty="0" err="1" smtClean="0"/>
              <a:t>กสทช.</a:t>
            </a:r>
            <a:r>
              <a:rPr lang="th-TH" dirty="0" smtClean="0"/>
              <a:t> ที่ส่งผลกระทบต่อผลประโยชน์ของผู้บริโภค</a:t>
            </a:r>
            <a:endParaRPr lang="en-US" sz="1100" dirty="0" smtClean="0"/>
          </a:p>
          <a:p>
            <a:pPr lvl="0"/>
            <a:endParaRPr lang="th-TH" dirty="0" smtClean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กำหนดให้มีการตั้งคณะกรรมการด้านเนื้อหา </a:t>
            </a:r>
            <a:r>
              <a:rPr lang="en-US" dirty="0" smtClean="0"/>
              <a:t>(content board) </a:t>
            </a:r>
            <a:r>
              <a:rPr lang="th-TH" dirty="0" smtClean="0"/>
              <a:t>ซึ่งมีหน้าที่ดังนี้</a:t>
            </a:r>
          </a:p>
          <a:p>
            <a:pPr lvl="1"/>
            <a:endParaRPr lang="th-TH" dirty="0" smtClean="0"/>
          </a:p>
          <a:p>
            <a:pPr lvl="1"/>
            <a:r>
              <a:rPr lang="th-TH" dirty="0" smtClean="0"/>
              <a:t>พิจารณาเรื่องร้องเรียนที่เกี่ยวข้องกับเนื้อหา</a:t>
            </a:r>
            <a:endParaRPr lang="th-TH" sz="1900" dirty="0" smtClean="0"/>
          </a:p>
          <a:p>
            <a:pPr lvl="1"/>
            <a:endParaRPr lang="th-TH" dirty="0" smtClean="0"/>
          </a:p>
          <a:p>
            <a:pPr lvl="1"/>
            <a:r>
              <a:rPr lang="th-TH" dirty="0" smtClean="0"/>
              <a:t>เสนอและให้คำแนะนำกับ </a:t>
            </a:r>
            <a:r>
              <a:rPr lang="th-TH" dirty="0" err="1" smtClean="0"/>
              <a:t>กสทช.</a:t>
            </a:r>
            <a:r>
              <a:rPr lang="th-TH" dirty="0" smtClean="0"/>
              <a:t> ในการสนับสนุนให้เกิดความหลากหลายของเนื้อหาและผู้ให้บริการด้านเนื้อหา</a:t>
            </a:r>
            <a:endParaRPr lang="th-TH" sz="1900" dirty="0" smtClean="0"/>
          </a:p>
          <a:p>
            <a:pPr lvl="1"/>
            <a:endParaRPr lang="th-TH" dirty="0" smtClean="0"/>
          </a:p>
          <a:p>
            <a:pPr lvl="1"/>
            <a:r>
              <a:rPr lang="th-TH" dirty="0" smtClean="0"/>
              <a:t>เสนอคำแนะนำให้กับกองทุนวิจัยและพัฒนาฯ ในโครงการที่เกี่ยวข้องกับสื่อชุมชน</a:t>
            </a:r>
            <a:endParaRPr lang="th-TH" sz="1900" dirty="0" smtClean="0"/>
          </a:p>
          <a:p>
            <a:pPr lvl="1"/>
            <a:endParaRPr lang="th-TH" dirty="0" smtClean="0"/>
          </a:p>
          <a:p>
            <a:pPr lvl="1"/>
            <a:r>
              <a:rPr lang="th-TH" dirty="0" smtClean="0"/>
              <a:t>เสนอคำแนะนำในการจัดทำประกาศกำกับดูแลเนื้อหาและผังรายการให้ </a:t>
            </a:r>
            <a:r>
              <a:rPr lang="th-TH" dirty="0" err="1" smtClean="0"/>
              <a:t>กสทช.</a:t>
            </a:r>
            <a:r>
              <a:rPr lang="th-TH" dirty="0" smtClean="0"/>
              <a:t> </a:t>
            </a:r>
            <a:endParaRPr lang="en-US" sz="1900" dirty="0" smtClean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ในการสรรหาคณะกรรมการด้านผู้บริโภค อาจกำหนดให้องค์กรภายนอก เช่น องค์การอิสระเพื่อการคุ้มครองผู้บริโภคตามรัฐธรรมนูญ หรือหน่วยงานคุ้มครองผู้บริโภคอื่นๆ เป็นผู้คัดเลือก โดยอาจมีข้อกำหนดให้มีตัวแทนที่ครอบคลุมตัวแทนกลุ่มผู้บริโภคที่หลากหลาย เช่น ตัวแทนกลุ่มผู้สูงอายุ ตัวแทนกลุ่มคนพิการ ตัวแทนกลุ่มผู้ประกอบธุรกิจขนาดเล็ก ฯลฯ</a:t>
            </a:r>
            <a:endParaRPr lang="th-TH" sz="10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ในการสรรหาคณะกรรมการด้านเนื้อหา อาจกำหนดให้องค์กรภายนอกที่เกี่ยวข้อง เช่น สมาคมวิชาชีพด้านกิจการกระจายเสียงและกิจการโทรทัศน์ มูลนิธิที่ทำงานด้านการพัฒนาเด็ก ตัวแทนจากมหาวิทยาลัยที่มีการเปิดสอนด้านนิเทศศาสตร์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วารสารศาสตร์ ฯลฯ เป็นผู้คัดเลือก โดยอาจมีข้อกำหนดให้มีตัวแทนที่ครอบคลุมทั้งพื้นที่ทางภูมิศาสตร์และกลุ่มผู้ชม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ผู้ฟังที่หลากหลาย</a:t>
            </a:r>
            <a:endParaRPr lang="en-US" sz="10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ที่มาของรายได้ของสำนักงานคุ้มครองผู้บริโภคฯ อาจให้ส่วนหนึ่งเป็นเงินจัดสรรที่กำหนดไว้ล่วงหน้า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(earmark)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รวมถึงค่าปรับที่สำนักงานคุ้มครองผู้บริโภคฯ เรียกเก็บจากผู้ประกอบการในกรณีมีการร้องเรียน (ไม่รวมเรื่องร้องเรียนด้านเนื้อหา) ส่วนคณะกรรมการด้านเนื้อหานั้น รายได้มาจากเงินจัดสรรที่กำหนดไว้ล่วงหน้า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-</a:t>
            </a:r>
            <a:r>
              <a:rPr lang="th-TH" dirty="0" smtClean="0"/>
              <a:t>กฎหมายให้อำนาจหน้าที่สำนักงาน </a:t>
            </a:r>
            <a:r>
              <a:rPr lang="th-TH" dirty="0" err="1" smtClean="0"/>
              <a:t>กสทช.</a:t>
            </a:r>
            <a:r>
              <a:rPr lang="th-TH" dirty="0" smtClean="0"/>
              <a:t> ในการจัดทำงบประมาณรายจ่ายประจำปีของสำนักงาน </a:t>
            </a:r>
            <a:r>
              <a:rPr lang="th-TH" dirty="0" err="1" smtClean="0"/>
              <a:t>กสทช.</a:t>
            </a:r>
            <a:r>
              <a:rPr lang="th-TH" dirty="0" smtClean="0"/>
              <a:t> </a:t>
            </a:r>
            <a:r>
              <a:rPr lang="en-US" dirty="0" smtClean="0"/>
              <a:t>[</a:t>
            </a:r>
            <a:r>
              <a:rPr lang="th-TH" dirty="0" smtClean="0"/>
              <a:t>มาตรา 57 (2)</a:t>
            </a:r>
            <a:r>
              <a:rPr lang="en-US" dirty="0" smtClean="0"/>
              <a:t>]</a:t>
            </a:r>
            <a:r>
              <a:rPr lang="th-TH" dirty="0" smtClean="0"/>
              <a:t> และ </a:t>
            </a:r>
            <a:r>
              <a:rPr lang="th-TH" dirty="0" err="1" smtClean="0"/>
              <a:t>กสทช.</a:t>
            </a:r>
            <a:r>
              <a:rPr lang="th-TH" dirty="0" smtClean="0"/>
              <a:t> มีอำนาจในการอนุมัติงบประมาณนั้นเอง</a:t>
            </a:r>
            <a:r>
              <a:rPr lang="en-US" dirty="0" smtClean="0"/>
              <a:t> [</a:t>
            </a:r>
            <a:r>
              <a:rPr lang="th-TH" dirty="0" smtClean="0"/>
              <a:t>มาตรา 27 (20)</a:t>
            </a:r>
            <a:r>
              <a:rPr lang="en-US" dirty="0" smtClean="0"/>
              <a:t>]</a:t>
            </a:r>
            <a:r>
              <a:rPr lang="th-TH" dirty="0" smtClean="0"/>
              <a:t> กล่าวได้ว่า </a:t>
            </a:r>
            <a:r>
              <a:rPr lang="th-TH" dirty="0" err="1" smtClean="0"/>
              <a:t>กสทช.</a:t>
            </a:r>
            <a:r>
              <a:rPr lang="th-TH" dirty="0" smtClean="0"/>
              <a:t> สามารถบริหารใช้จ่ายเงินรายได้ที่จัดเก็บมาโดยไม่ต้องผ่านกระบวนการงบประมาณตามกฎหมายว่าด้วยวิธีการงบประมาณ และไม่ผ่านการตรวจสอบจากหน่วยงานที่มีความเชี่ยวชาญโดยตรง ซึ่งแตกต่างจากหน่วยงานรัฐอื่นๆ </a:t>
            </a:r>
            <a:endParaRPr lang="en-US" sz="1100" dirty="0" smtClean="0"/>
          </a:p>
          <a:p>
            <a:pPr lvl="1"/>
            <a:endParaRPr lang="th-TH" dirty="0" smtClean="0"/>
          </a:p>
          <a:p>
            <a:pPr lvl="1"/>
            <a:r>
              <a:rPr lang="en-US" dirty="0" smtClean="0"/>
              <a:t>-</a:t>
            </a:r>
            <a:r>
              <a:rPr lang="th-TH" b="1" dirty="0" smtClean="0"/>
              <a:t>เมื่อพิจารณาจากรายงานการใช้จ่ายงบประมาณสำนักงาน </a:t>
            </a:r>
            <a:r>
              <a:rPr lang="th-TH" b="1" dirty="0" err="1" smtClean="0"/>
              <a:t>กสทช.</a:t>
            </a:r>
            <a:r>
              <a:rPr lang="th-TH" b="1" dirty="0" smtClean="0"/>
              <a:t> ปี 2556 พบว่า มีการตั้งงบประมาณรายจ่ายไว้ประมาณ 4,115 ล้านบาท ใกล้เคียงกับรายได้ที่ได้รับ (ไม่รวมส่วนกองทุนวิจัยและพัฒนาฯ) ประมาณ</a:t>
            </a:r>
            <a:r>
              <a:rPr lang="en-US" b="1" dirty="0" smtClean="0"/>
              <a:t> 4,286 </a:t>
            </a:r>
            <a:r>
              <a:rPr lang="th-TH" b="1" dirty="0" smtClean="0"/>
              <a:t>ล้านบาท ซึ่งแสดงให้เห็นว่าสำนักงาน </a:t>
            </a:r>
            <a:r>
              <a:rPr lang="th-TH" b="1" dirty="0" err="1" smtClean="0"/>
              <a:t>กสทช.</a:t>
            </a:r>
            <a:r>
              <a:rPr lang="th-TH" b="1" dirty="0" smtClean="0"/>
              <a:t> มีแนวโน้มที่จะตั้งงบประมาณในลักษณะที่ใกล้เคียงกับรายได้หรืองบสมดุล (ปี 2555 ก็มีลักษณะคล้ายกัน คือ มีรายได้ที่ไม่นับรายได้จากการประมูลคลื่นความถี่ย่าน 2.1 </a:t>
            </a:r>
            <a:r>
              <a:rPr lang="en-US" b="1" dirty="0" smtClean="0"/>
              <a:t>GHz </a:t>
            </a:r>
            <a:r>
              <a:rPr lang="th-TH" b="1" dirty="0" smtClean="0"/>
              <a:t>และกองทุนวัยและพัฒนาฯ ประมาณ 4</a:t>
            </a:r>
            <a:r>
              <a:rPr lang="en-US" b="1" dirty="0" smtClean="0"/>
              <a:t>.</a:t>
            </a:r>
            <a:r>
              <a:rPr lang="th-TH" b="1" dirty="0" smtClean="0"/>
              <a:t>143 ล้านบาท และตั้งงบประมาณไว้ที่ 3</a:t>
            </a:r>
            <a:r>
              <a:rPr lang="en-US" b="1" dirty="0" smtClean="0"/>
              <a:t>,</a:t>
            </a:r>
            <a:r>
              <a:rPr lang="th-TH" b="1" dirty="0" smtClean="0"/>
              <a:t>932 ล้านบาท) นอกจากนั้น ผลการใช้จ่ายงบประมาณในปี 2556 ขยับขึ้นจากปี 2555 โดยเพิ่มขึ้นจากประมาณ 3</a:t>
            </a:r>
            <a:r>
              <a:rPr lang="en-US" b="1" dirty="0" smtClean="0"/>
              <a:t>,482 </a:t>
            </a:r>
            <a:r>
              <a:rPr lang="th-TH" b="1" dirty="0" smtClean="0"/>
              <a:t>ล้านบาท เป็น </a:t>
            </a:r>
            <a:r>
              <a:rPr lang="en-US" b="1" dirty="0" smtClean="0"/>
              <a:t>3,794 </a:t>
            </a:r>
            <a:r>
              <a:rPr lang="th-TH" b="1" dirty="0" smtClean="0"/>
              <a:t>ล้านบาท ซึ่งควรมีการตรวจสอบประสิทธิภาพการใช้งบประมาณ</a:t>
            </a:r>
            <a:endParaRPr lang="en-US" sz="1100" b="1" dirty="0" smtClean="0"/>
          </a:p>
          <a:p>
            <a:pPr lvl="1"/>
            <a:endParaRPr lang="th-TH" dirty="0" smtClean="0"/>
          </a:p>
          <a:p>
            <a:pPr lvl="1"/>
            <a:r>
              <a:rPr lang="en-US" dirty="0" smtClean="0"/>
              <a:t>-</a:t>
            </a:r>
            <a:r>
              <a:rPr lang="th-TH" dirty="0" smtClean="0"/>
              <a:t>งบประมาณที่ใช้ในส่วนของคณะกรรมการ </a:t>
            </a:r>
            <a:r>
              <a:rPr lang="th-TH" dirty="0" err="1" smtClean="0"/>
              <a:t>กสทช.</a:t>
            </a:r>
            <a:r>
              <a:rPr lang="th-TH" dirty="0" smtClean="0"/>
              <a:t> นั้นยังไม่มีการเปิดเผยรายบุคคล และมีการตีความว่าสำนักงานคณะกรรมการตรวจเงินแผ่นดิน (</a:t>
            </a:r>
            <a:r>
              <a:rPr lang="th-TH" dirty="0" err="1" smtClean="0"/>
              <a:t>สตง.</a:t>
            </a:r>
            <a:r>
              <a:rPr lang="th-TH" dirty="0" smtClean="0"/>
              <a:t>) ไม่มีอำนาจในการตรวจสอบงบบางอย่างของคณะกรรมการ </a:t>
            </a:r>
            <a:r>
              <a:rPr lang="th-TH" dirty="0" err="1" smtClean="0"/>
              <a:t>กสทช.</a:t>
            </a:r>
            <a:r>
              <a:rPr lang="th-TH" dirty="0" smtClean="0"/>
              <a:t> เช่น งบรับรองส่วนตัว ฯลฯ</a:t>
            </a:r>
            <a:endParaRPr lang="en-US" sz="1100" dirty="0" smtClean="0"/>
          </a:p>
          <a:p>
            <a:pPr lvl="0"/>
            <a:endParaRPr lang="th-TH" dirty="0" smtClean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-</a:t>
            </a:r>
            <a:r>
              <a:rPr lang="th-TH" dirty="0" smtClean="0"/>
              <a:t>ไม่ควรให้อำนาจกับ </a:t>
            </a:r>
            <a:r>
              <a:rPr lang="th-TH" dirty="0" err="1" smtClean="0"/>
              <a:t>กสทช.</a:t>
            </a:r>
            <a:r>
              <a:rPr lang="th-TH" dirty="0" smtClean="0"/>
              <a:t> ในการอนุมัติงบประมาณด้วยตนเอง เพราะสำนักงาน </a:t>
            </a:r>
            <a:r>
              <a:rPr lang="th-TH" dirty="0" err="1" smtClean="0"/>
              <a:t>กสทช.</a:t>
            </a:r>
            <a:r>
              <a:rPr lang="th-TH" dirty="0" smtClean="0"/>
              <a:t> และคณะกรรมการ </a:t>
            </a:r>
            <a:r>
              <a:rPr lang="th-TH" dirty="0" err="1" smtClean="0"/>
              <a:t>กสทช.</a:t>
            </a:r>
            <a:r>
              <a:rPr lang="th-TH" dirty="0" smtClean="0"/>
              <a:t> มีการทำงานในลักษณะที่เป็นเนื้อเดียวกันมากกว่าตรวจสอบกันเอง และคณะกรรมการ </a:t>
            </a:r>
            <a:r>
              <a:rPr lang="th-TH" dirty="0" err="1" smtClean="0"/>
              <a:t>กสทช.</a:t>
            </a:r>
            <a:r>
              <a:rPr lang="th-TH" dirty="0" smtClean="0"/>
              <a:t> มีส่วนได้เสียจากการที่สำนักงาน </a:t>
            </a:r>
            <a:r>
              <a:rPr lang="th-TH" dirty="0" err="1" smtClean="0"/>
              <a:t>กสทช.</a:t>
            </a:r>
            <a:r>
              <a:rPr lang="th-TH" dirty="0" smtClean="0"/>
              <a:t> เป็นผู้จัดสรรงบประมาณในการดำเนินงานให้กับ </a:t>
            </a:r>
            <a:r>
              <a:rPr lang="th-TH" dirty="0" err="1" smtClean="0"/>
              <a:t>กสทช.</a:t>
            </a:r>
            <a:r>
              <a:rPr lang="th-TH" dirty="0" smtClean="0"/>
              <a:t> เองด้วย ดังนั้นจึงควรให้</a:t>
            </a:r>
          </a:p>
          <a:p>
            <a:pPr lvl="0"/>
            <a:r>
              <a:rPr lang="th-TH" dirty="0" smtClean="0"/>
              <a:t>งบประมาณ </a:t>
            </a:r>
            <a:r>
              <a:rPr lang="th-TH" dirty="0" err="1" smtClean="0"/>
              <a:t>กสทช.</a:t>
            </a:r>
            <a:r>
              <a:rPr lang="th-TH" dirty="0" smtClean="0"/>
              <a:t> ผ่านกระบวนการตามกฎหมายว่าด้วยวิธีการงบประมาณ โดยผ่านการตรวจสอบและอนุมัติจากสภา และให้องค์กรภายนอกที่ชำนาญการด้านงบประมาณตรวจสอบให้ความเห็นการใช้งบประมาณอย่างมีประสิทธิภาพ </a:t>
            </a:r>
            <a:endParaRPr lang="th-TH" sz="2100" dirty="0" smtClean="0"/>
          </a:p>
          <a:p>
            <a:pPr lvl="0"/>
            <a:endParaRPr lang="th-TH" dirty="0" smtClean="0"/>
          </a:p>
          <a:p>
            <a:pPr defTabSz="948507">
              <a:defRPr/>
            </a:pPr>
            <a:r>
              <a:rPr lang="en-US" dirty="0" smtClean="0"/>
              <a:t>-</a:t>
            </a:r>
            <a:r>
              <a:rPr lang="th-TH" dirty="0" smtClean="0"/>
              <a:t>ควรมีการปรับที่มาของรายได้ที่นำส่งเข้า </a:t>
            </a:r>
            <a:r>
              <a:rPr lang="th-TH" dirty="0" err="1" smtClean="0"/>
              <a:t>กสทช.</a:t>
            </a:r>
            <a:r>
              <a:rPr lang="th-TH" dirty="0" smtClean="0"/>
              <a:t> ให้ลดลงหรือตั้งเพดานงบประมาณ เช่น รายได้ค่าธรรมเนียมใบอนุญาตประกอบกิจการตามมาตรา 42 วรรคสองและมาตรา 45 วรรคสาม จากที่เคยกำหนดให้ไม่เกินร้อยละ </a:t>
            </a:r>
            <a:r>
              <a:rPr lang="en-US" dirty="0" smtClean="0"/>
              <a:t>2 </a:t>
            </a:r>
            <a:r>
              <a:rPr lang="th-TH" dirty="0" smtClean="0"/>
              <a:t>ของรายได้ก่อนหักค่าใช้จ่ายของผู้รับใบอนุญาต อาจกำหนดให้ลดลงเหลือไม่เกินร้อยละ 1 (ตัวเลขร้อยละ </a:t>
            </a:r>
            <a:r>
              <a:rPr lang="en-US" dirty="0" smtClean="0"/>
              <a:t>1 </a:t>
            </a:r>
            <a:r>
              <a:rPr lang="th-TH" dirty="0" smtClean="0"/>
              <a:t>อ้างอิงจากมูลค่างบประมาณในการกำกับดูแลเมื่อเปรียบเทียบกับขนาดของอุตสาหกรรมสื่อสารของ </a:t>
            </a:r>
            <a:r>
              <a:rPr lang="en-US" dirty="0" err="1" smtClean="0"/>
              <a:t>Ofcom</a:t>
            </a:r>
            <a:r>
              <a:rPr lang="en-US" dirty="0" smtClean="0"/>
              <a:t> </a:t>
            </a:r>
            <a:r>
              <a:rPr lang="th-TH" dirty="0" smtClean="0"/>
              <a:t>โดยเฉลี่ยในปี </a:t>
            </a:r>
            <a:r>
              <a:rPr lang="en-US" dirty="0" smtClean="0"/>
              <a:t>2007-2012 </a:t>
            </a:r>
            <a:r>
              <a:rPr lang="th-TH" dirty="0" smtClean="0"/>
              <a:t>ซึ่งอยู่ที่ร้อยละ </a:t>
            </a:r>
            <a:r>
              <a:rPr lang="en-US" dirty="0" smtClean="0"/>
              <a:t>0.22 </a:t>
            </a:r>
            <a:r>
              <a:rPr lang="th-TH" dirty="0" smtClean="0"/>
              <a:t>และของ </a:t>
            </a:r>
            <a:r>
              <a:rPr lang="en-US" dirty="0" smtClean="0"/>
              <a:t>FCC </a:t>
            </a:r>
            <a:r>
              <a:rPr lang="th-TH" dirty="0" smtClean="0"/>
              <a:t>โดยเฉลี่ยในปี </a:t>
            </a:r>
            <a:r>
              <a:rPr lang="en-US" dirty="0" smtClean="0"/>
              <a:t>2009-2012 </a:t>
            </a:r>
            <a:r>
              <a:rPr lang="th-TH" dirty="0" smtClean="0"/>
              <a:t>ซึ่งอยู่ที่ร้อยละ </a:t>
            </a:r>
            <a:r>
              <a:rPr lang="en-US" dirty="0" smtClean="0"/>
              <a:t>0.09 </a:t>
            </a:r>
            <a:r>
              <a:rPr lang="th-TH" dirty="0" smtClean="0"/>
              <a:t>ดังนั้นการกำหนดรายได้ค่าธรรมเนียมใบอนุญาตเพื่อใช้สำหรับการกำกับดูแลนั้นจึงไม่ควรกำหนดไว้สูงเกินไปถึงร้อยละ </a:t>
            </a:r>
            <a:r>
              <a:rPr lang="en-US" dirty="0" smtClean="0"/>
              <a:t>2 </a:t>
            </a:r>
            <a:r>
              <a:rPr lang="th-TH" dirty="0" smtClean="0"/>
              <a:t>และสามารถปรับลดมาได้ที่ไม่เกินร้อยละ </a:t>
            </a:r>
            <a:r>
              <a:rPr lang="en-US" dirty="0" smtClean="0"/>
              <a:t>1)</a:t>
            </a:r>
            <a:r>
              <a:rPr lang="th-TH" dirty="0" smtClean="0"/>
              <a:t> รวมถึงรายได้จากค่าธรรมเนียมเลขหมายที่ถือเป็นรายได้หลักของ </a:t>
            </a:r>
            <a:r>
              <a:rPr lang="th-TH" dirty="0" err="1" smtClean="0"/>
              <a:t>กสทช.</a:t>
            </a:r>
            <a:r>
              <a:rPr lang="th-TH" dirty="0" smtClean="0"/>
              <a:t> (ประมาณ 3</a:t>
            </a:r>
            <a:r>
              <a:rPr lang="en-US" dirty="0" smtClean="0"/>
              <a:t>,096 </a:t>
            </a:r>
            <a:r>
              <a:rPr lang="th-TH" dirty="0" smtClean="0"/>
              <a:t>ล้านบาทในปี 2556) ให้ส่งเงินเข้าคลังโดยตรง </a:t>
            </a:r>
            <a:r>
              <a:rPr lang="th-TH" dirty="0" smtClean="0"/>
              <a:t>(หากรายได้ไม่พอสำหรับการดำเนินงานอย่างมีประสิทธิภาพ ก็สามารถขอให้รัฐจัดสรรเงินงบประมาณแผ่นดินเท่าจำนวนที่จำเป็นได้)</a:t>
            </a:r>
            <a:endParaRPr lang="th-TH" dirty="0" smtClean="0"/>
          </a:p>
          <a:p>
            <a:pPr lvl="0"/>
            <a:endParaRPr lang="th-TH" sz="2100" dirty="0" smtClean="0"/>
          </a:p>
          <a:p>
            <a:pPr lvl="0"/>
            <a:r>
              <a:rPr lang="en-US" dirty="0" smtClean="0"/>
              <a:t>-</a:t>
            </a:r>
            <a:r>
              <a:rPr lang="th-TH" dirty="0" smtClean="0"/>
              <a:t>ระบุให้คณะกรรมการ </a:t>
            </a:r>
            <a:r>
              <a:rPr lang="th-TH" dirty="0" err="1" smtClean="0"/>
              <a:t>กสทช.</a:t>
            </a:r>
            <a:r>
              <a:rPr lang="th-TH" dirty="0" smtClean="0"/>
              <a:t> ต้องเปิดเผยค่าใช้จ่ายโดยละเอียดเป็นรายบุคคล และให้องค์กรตรวจสอบ เช่น </a:t>
            </a:r>
            <a:r>
              <a:rPr lang="th-TH" dirty="0" err="1" smtClean="0"/>
              <a:t>สตง.</a:t>
            </a:r>
            <a:r>
              <a:rPr lang="th-TH" dirty="0" smtClean="0"/>
              <a:t> คณะกรรมการติดตามและประเมินผลการปฏิบัติงาน กรรมการตรวจสอบภายใน ฯลฯ มีอำนาจในการเรียกและตรวจสอบงบค่าใช้จ่ายในรายละเอียดได้ </a:t>
            </a:r>
          </a:p>
          <a:p>
            <a:pPr lvl="0"/>
            <a:endParaRPr lang="th-TH" sz="2100" dirty="0" smtClean="0"/>
          </a:p>
          <a:p>
            <a:pPr lvl="0"/>
            <a:r>
              <a:rPr lang="en-US" dirty="0" smtClean="0"/>
              <a:t>-</a:t>
            </a:r>
            <a:r>
              <a:rPr lang="th-TH" dirty="0" smtClean="0"/>
              <a:t>กำหนดให้มีการเปิดเผยรายงานการตรวจสอบด้านการเงิน การบัญชี และการพัสดุของสำนักงาน </a:t>
            </a:r>
            <a:r>
              <a:rPr lang="th-TH" dirty="0" err="1" smtClean="0"/>
              <a:t>กสทช.</a:t>
            </a:r>
            <a:r>
              <a:rPr lang="th-TH" dirty="0" smtClean="0"/>
              <a:t> โดยคณะกรรมการตรวจสอบภายใน (มาตรา 68) และการสอบบัญชีและประเมินผลการใช้จ่ายเงินโดยสำนักงานตรวจเงินแผ่นดิน (มาตรา 69) ภายในระยะเวลาที่กำหนด</a:t>
            </a:r>
            <a:endParaRPr lang="en-US" sz="2100" dirty="0" smtClean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การเปิดเผยข้อมูลข่าวสารมีความสำคัญต่อกระบวนการมีส่วนร่วมของประชาชน</a:t>
            </a:r>
            <a:r>
              <a:rPr lang="th-TH" baseline="0" dirty="0" smtClean="0">
                <a:latin typeface="TH SarabunPSK" pitchFamily="34" charset="-34"/>
                <a:cs typeface="TH SarabunPSK" pitchFamily="34" charset="-34"/>
              </a:rPr>
              <a:t> และสร้างกลไกการรับผิดรับชอบต่อสังคม (</a:t>
            </a:r>
            <a:r>
              <a:rPr lang="en-US" baseline="0" dirty="0" smtClean="0">
                <a:latin typeface="TH SarabunPSK" pitchFamily="34" charset="-34"/>
                <a:cs typeface="TH SarabunPSK" pitchFamily="34" charset="-34"/>
              </a:rPr>
              <a:t>as an institution in the public sphere)</a:t>
            </a:r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ต้องเปิดเผยรายงานการประชุมพร้อมทั้งผลการลงมติของที่ประชุมทั้งรายบุคคลและทั้งคณะให้สาธารณชนทราบผ่านทางสื่ออิเล็กทรอนิกส์ของ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สํานักงาน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โดยการเปิดเผยรายงานต้อง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ดําเนินการ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ภายในระยะเวลาไม่เกินสามสิบวันนับแต่วันที่ได้มีการลงมติ (มาตรา 24) 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เปิดเผยข้อมูลเกี่ยวกับการดำเนินงานให้ประชาชนทราบ เช่น ผลการศึกษาวิจัยและผลงานอื่นๆ ที่ว่าจ้างให้หน่วยงานภายนอกดำเนินการ รายการเรื่องร้องเรียนความคืบหน้าและผลการพิจารณาเรื่องร้องเรียนของผู้บริโภค (มาตรา 59)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th-TH" dirty="0" smtClean="0"/>
          </a:p>
          <a:p>
            <a:pPr lvl="0"/>
            <a:r>
              <a:rPr lang="en-US" dirty="0" smtClean="0"/>
              <a:t>-</a:t>
            </a:r>
            <a:r>
              <a:rPr lang="th-TH" dirty="0" smtClean="0"/>
              <a:t>แม้จะมีความพยายามใน พ.ร.บ. องค์กรจัดสรรคลื่นความถี่ฯ ในการสร้างกลไกตรวจสอบทั้งจากภายในและภายนอก แต่ที่ผ่านมากลไกดังกล่าวยังไม่สามารถทำงานได้เต็มที่ ปัญหาส่วนหนึ่งเกิดจากการตีความสถานะของคณะกรรมการ </a:t>
            </a:r>
            <a:r>
              <a:rPr lang="th-TH" dirty="0" err="1" smtClean="0"/>
              <a:t>กสทช.</a:t>
            </a:r>
            <a:r>
              <a:rPr lang="th-TH" dirty="0" smtClean="0"/>
              <a:t> ที่ขอบเขตอำนาจขององค์กรตรวจสอบครอบคลุมไปไม่ถึง และการออกแบบกฎหมายที่ทำให้องค์กรตรวจสอบยังต้องยึดโยงอยู่กับ </a:t>
            </a:r>
            <a:r>
              <a:rPr lang="th-TH" dirty="0" err="1" smtClean="0"/>
              <a:t>กสทช.</a:t>
            </a:r>
            <a:r>
              <a:rPr lang="th-TH" dirty="0" smtClean="0"/>
              <a:t> ซึ่งเป็นองค์กรที่ตนต้องตรวจสอบอยู่ เช่น </a:t>
            </a:r>
            <a:r>
              <a:rPr lang="th-TH" dirty="0" err="1" smtClean="0"/>
              <a:t>กสทช.</a:t>
            </a:r>
            <a:r>
              <a:rPr lang="th-TH" dirty="0" smtClean="0"/>
              <a:t> มีอำนาจในการจัดสรรงบประมาณให้ หรือ </a:t>
            </a:r>
            <a:r>
              <a:rPr lang="th-TH" dirty="0" err="1" smtClean="0"/>
              <a:t>กสทช.</a:t>
            </a:r>
            <a:r>
              <a:rPr lang="th-TH" dirty="0" smtClean="0"/>
              <a:t> มีอำนาจในการแต่งตั้งโดยตรง</a:t>
            </a:r>
            <a:endParaRPr lang="en-US" sz="1000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dirty="0" smtClean="0"/>
              <a:t>คณะกรรมการติดตามและประเมินผลการปฏิบัติงาน (</a:t>
            </a:r>
            <a:r>
              <a:rPr lang="th-TH" dirty="0" err="1" smtClean="0"/>
              <a:t>กตป.</a:t>
            </a:r>
            <a:r>
              <a:rPr lang="th-TH" dirty="0" smtClean="0"/>
              <a:t>)</a:t>
            </a:r>
            <a:endParaRPr lang="th-TH" sz="2100" dirty="0" smtClean="0"/>
          </a:p>
          <a:p>
            <a:pPr lvl="1"/>
            <a:endParaRPr lang="th-TH" dirty="0" smtClean="0"/>
          </a:p>
          <a:p>
            <a:pPr lvl="1"/>
            <a:r>
              <a:rPr lang="th-TH" dirty="0" smtClean="0"/>
              <a:t>แก้ไขมาตรา 71 วรรคห้า ไม่ให้ </a:t>
            </a:r>
            <a:r>
              <a:rPr lang="th-TH" dirty="0" err="1" smtClean="0"/>
              <a:t>กสทช.</a:t>
            </a:r>
            <a:r>
              <a:rPr lang="th-TH" dirty="0" smtClean="0"/>
              <a:t> เป็นผู้มีอำนาจกำหนดค่าตอบแทนและค่าใช้จ่ายในการปฏิบัติงานของ </a:t>
            </a:r>
            <a:r>
              <a:rPr lang="th-TH" dirty="0" err="1" smtClean="0"/>
              <a:t>กตป.</a:t>
            </a:r>
            <a:r>
              <a:rPr lang="th-TH" dirty="0" smtClean="0"/>
              <a:t> เนื่องจากเป็นการให้อำนาจกับผู้ถูกตรวจสอบมีอิทธิพลต่อการทำงานของผู้ตรวจสอบ โดยให้คณะรัฐมนตรีออกพระราชกฤษฎีกาซึ่งกำหนดรายได้และค่าใช้จ่ายในการจัดทำรายงานของ </a:t>
            </a:r>
            <a:r>
              <a:rPr lang="th-TH" dirty="0" err="1" smtClean="0"/>
              <a:t>กตป.</a:t>
            </a:r>
            <a:endParaRPr lang="th-TH" sz="1500" dirty="0" smtClean="0"/>
          </a:p>
          <a:p>
            <a:pPr lvl="1"/>
            <a:endParaRPr lang="th-TH" dirty="0" smtClean="0"/>
          </a:p>
          <a:p>
            <a:pPr lvl="1"/>
            <a:r>
              <a:rPr lang="th-TH" dirty="0" smtClean="0"/>
              <a:t>ควรเพิ่มคณะกรรมการที่มีความรู้ความสามารถด้านการบริหารองค์กร (</a:t>
            </a:r>
            <a:r>
              <a:rPr lang="th-TH" dirty="0" err="1" smtClean="0"/>
              <a:t>ธรรมาภิ</a:t>
            </a:r>
            <a:r>
              <a:rPr lang="th-TH" dirty="0" smtClean="0"/>
              <a:t>บาลองค์กร) และด้านการเงิน ซึ่งเป็นมิติสำคัญที่คณะกรรมการฯ ควรต้องตรวจสอบ</a:t>
            </a:r>
          </a:p>
          <a:p>
            <a:pPr lvl="1"/>
            <a:endParaRPr lang="th-TH" sz="1900" dirty="0" smtClean="0"/>
          </a:p>
          <a:p>
            <a:pPr marL="474254" lvl="1" defTabSz="948507">
              <a:defRPr/>
            </a:pPr>
            <a:r>
              <a:rPr lang="th-TH" sz="1900" dirty="0" smtClean="0">
                <a:latin typeface="TH SarabunPSK" pitchFamily="34" charset="-34"/>
                <a:cs typeface="TH SarabunPSK" pitchFamily="34" charset="-34"/>
              </a:rPr>
              <a:t>กำหนดในกฎหมายให้ชัดเจนว่า </a:t>
            </a:r>
            <a:r>
              <a:rPr lang="th-TH" sz="1900" dirty="0" err="1" smtClean="0">
                <a:latin typeface="TH SarabunPSK" pitchFamily="34" charset="-34"/>
                <a:cs typeface="TH SarabunPSK" pitchFamily="34" charset="-34"/>
              </a:rPr>
              <a:t>กตป.</a:t>
            </a:r>
            <a:r>
              <a:rPr lang="th-TH" sz="1900" dirty="0" smtClean="0">
                <a:latin typeface="TH SarabunPSK" pitchFamily="34" charset="-34"/>
                <a:cs typeface="TH SarabunPSK" pitchFamily="34" charset="-34"/>
              </a:rPr>
              <a:t> ไม่ได้เป็นผู้ปฏิบัติงานเต็มเวลา แต่มีหน้าที่ในการประเมินหรือจ้างหน่วยงานภายนอกประเมินผลการปฏิบัติงานของ </a:t>
            </a:r>
            <a:r>
              <a:rPr lang="th-TH" sz="1900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sz="1900" dirty="0" smtClean="0">
                <a:latin typeface="TH SarabunPSK" pitchFamily="34" charset="-34"/>
                <a:cs typeface="TH SarabunPSK" pitchFamily="34" charset="-34"/>
              </a:rPr>
              <a:t> ปีละ </a:t>
            </a:r>
            <a:r>
              <a:rPr lang="en-US" sz="1900" dirty="0" smtClean="0"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1900" dirty="0" smtClean="0">
                <a:latin typeface="TH SarabunPSK" pitchFamily="34" charset="-34"/>
                <a:cs typeface="TH SarabunPSK" pitchFamily="34" charset="-34"/>
              </a:rPr>
              <a:t>ครั้งเท่านั้น และปรับโครงสร้างผลตอบแทนและค่าใช้จ่ายในการปฏิบัติงานของ </a:t>
            </a:r>
            <a:r>
              <a:rPr lang="th-TH" sz="1900" dirty="0" err="1" smtClean="0">
                <a:latin typeface="TH SarabunPSK" pitchFamily="34" charset="-34"/>
                <a:cs typeface="TH SarabunPSK" pitchFamily="34" charset="-34"/>
              </a:rPr>
              <a:t>กตป.</a:t>
            </a:r>
            <a:r>
              <a:rPr lang="th-TH" sz="1900" dirty="0" smtClean="0">
                <a:latin typeface="TH SarabunPSK" pitchFamily="34" charset="-34"/>
                <a:cs typeface="TH SarabunPSK" pitchFamily="34" charset="-34"/>
              </a:rPr>
              <a:t> ให้เหมาะสมกับบทบาทหน้าที่ใหม่  </a:t>
            </a:r>
            <a:endParaRPr lang="en-US" sz="1900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endParaRPr lang="en-US" sz="1900" dirty="0" smtClean="0"/>
          </a:p>
          <a:p>
            <a:pPr lvl="0"/>
            <a:endParaRPr lang="th-TH" sz="1000" dirty="0" smtClean="0"/>
          </a:p>
          <a:p>
            <a:pPr lvl="0"/>
            <a:endParaRPr lang="en-US" sz="1000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dirty="0" smtClean="0"/>
              <a:t>สำนักงานตรวจเงินแผ่นดิน (</a:t>
            </a:r>
            <a:r>
              <a:rPr lang="th-TH" dirty="0" err="1" smtClean="0"/>
              <a:t>สตง.</a:t>
            </a:r>
            <a:r>
              <a:rPr lang="th-TH" dirty="0" smtClean="0"/>
              <a:t>)</a:t>
            </a:r>
            <a:endParaRPr lang="th-TH" sz="2100" dirty="0" smtClean="0"/>
          </a:p>
          <a:p>
            <a:pPr lvl="1"/>
            <a:r>
              <a:rPr lang="th-TH" dirty="0" smtClean="0"/>
              <a:t>เพิ่มเติมให้ </a:t>
            </a:r>
            <a:r>
              <a:rPr lang="th-TH" dirty="0" err="1" smtClean="0"/>
              <a:t>สตง.</a:t>
            </a:r>
            <a:r>
              <a:rPr lang="th-TH" dirty="0" smtClean="0"/>
              <a:t> เปิดเผยรายงานผลการตรวจสอบบัญชีและประเมินผลการใช้จ่ายเงินและทรัพย์สินของสำนักงาน </a:t>
            </a:r>
            <a:r>
              <a:rPr lang="th-TH" dirty="0" err="1" smtClean="0"/>
              <a:t>กสทช.</a:t>
            </a:r>
            <a:r>
              <a:rPr lang="th-TH" dirty="0" smtClean="0"/>
              <a:t> และรายงานวิเคราะห์ประสิทธิผลการใช้ง่ายเงินและการใช้จ่ายเงินตามวัตถุประสงค์ ผ่านเครือข่ายสารสนเทศของ </a:t>
            </a:r>
            <a:r>
              <a:rPr lang="th-TH" dirty="0" err="1" smtClean="0"/>
              <a:t>สตง.</a:t>
            </a:r>
            <a:endParaRPr lang="th-TH" dirty="0" smtClean="0"/>
          </a:p>
          <a:p>
            <a:pPr lvl="0"/>
            <a:endParaRPr lang="th-TH" dirty="0" smtClean="0"/>
          </a:p>
          <a:p>
            <a:pPr lvl="0"/>
            <a:r>
              <a:rPr lang="th-TH" dirty="0" smtClean="0"/>
              <a:t>สำนักงานผู้ตรวจการแผ่นดิน</a:t>
            </a:r>
            <a:endParaRPr lang="th-TH" sz="2100" dirty="0" smtClean="0"/>
          </a:p>
          <a:p>
            <a:pPr lvl="1"/>
            <a:r>
              <a:rPr lang="th-TH" dirty="0" smtClean="0"/>
              <a:t>กำหนดเพิ่มเติมให้ </a:t>
            </a:r>
            <a:r>
              <a:rPr lang="th-TH" dirty="0" err="1" smtClean="0"/>
              <a:t>กสทช.</a:t>
            </a:r>
            <a:r>
              <a:rPr lang="th-TH" dirty="0" smtClean="0"/>
              <a:t> และเลขาธิการ </a:t>
            </a:r>
            <a:r>
              <a:rPr lang="th-TH" dirty="0" err="1" smtClean="0"/>
              <a:t>กสทช.</a:t>
            </a:r>
            <a:r>
              <a:rPr lang="th-TH" dirty="0" smtClean="0"/>
              <a:t> เป็นเจ้าพนักงานของรัฐที่อยู่ภายใต้อำนาจในกฎหมายประกอบรัฐธรรมนูญ ว่าด้วยผู้ตรวจการแผ่นดิน และประชาชนผู้เสียหายหรือผู้เห็นผิดจากการดำเนินการของ </a:t>
            </a:r>
            <a:r>
              <a:rPr lang="th-TH" dirty="0" err="1" smtClean="0"/>
              <a:t>กสทช.</a:t>
            </a:r>
            <a:r>
              <a:rPr lang="th-TH" dirty="0" smtClean="0"/>
              <a:t> สามารถร้องเรียนต่อผู้ตรวจการแผ่นดินได้</a:t>
            </a:r>
            <a:endParaRPr lang="th-TH" sz="1500" dirty="0" smtClean="0"/>
          </a:p>
          <a:p>
            <a:pPr lvl="1"/>
            <a:r>
              <a:rPr lang="th-TH" dirty="0" smtClean="0"/>
              <a:t>ผู้ตรวจการแผ่นดินมีอำนาจสอบสวนและเป็นหน่วยงานยื่นเรื่องฟ้องแทนผู้ได้รับผลกระทบได้</a:t>
            </a:r>
            <a:endParaRPr lang="en-US" sz="1900" dirty="0" smtClean="0"/>
          </a:p>
          <a:p>
            <a:pPr lvl="1"/>
            <a:endParaRPr lang="th-TH" dirty="0" smtClean="0"/>
          </a:p>
          <a:p>
            <a:pPr lvl="1"/>
            <a:endParaRPr lang="en-US" sz="1500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sz="1500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sz="1500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ในกิจการโทรคมนาคม กฎหมายควรกำหนดให้ชัดเจนว่าผู้รับใบอนุญาตประกอบกิจการโทรคมนาคมต้องเป็นสมาชิกของสำนักงานคุ้มครองผู้บริโภคที่จัดตั้งขึ้นตามกฎหมาย หรือผู้รับใบอนุญาตต้องรวมตัวกันจัดตั้งองค์กรวิชาชีพเพื่อรับและจัดการเรื่องร้องเรียน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ในกิจการกระจายเสียงและกิจการโทรทัศน์ กฎหมายควรพิจารณาถึงกลไกการกำกับดูแลร่วมที่สร้างแรงจูงใจในการรวมตัวกันของภาควิชาชีพเพื่อรับและจัดการเรื่องร้องเรียน เช่น การกำหนดระยะเวลาที่แน่นอนให้ภาควิชาชีพรวมตัวกันเพื่อจัดทำจรรยาบรรณวิชาชีพร่วมกันและสร้างกลไกเชิงสถาบันในการกำกับดูแลกันเอง การกำหนดให้ผู้รับใบอนุญาตต้องสังกัดองค์กรวิชาชีพหรือให้ผู้รับใบอนุญาตที่ไม่สังกัดองค์กรวิชาชีพอยู่ภายใต้การกำกับดูแลของ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โดยตรง หรือการสนับสนุนเงินทุนกับองค์กรวิชาชีพที่มีสมาชิกจำนวนมากในระดับหนึ่งและมีวัตถุประสงค์และการดำเนินงานที่เป็นไปเพื่อประโยชน์สาธารณะอย่างแท้จริง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ให้มีการปรับแก้มาตรา 40 แห่ง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พรบ.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การประกอบกิจการกระจายเสียงและกิจการโทรทัศน์ พ.ศ. 2551 ที่กำหนดให้บุคคลสามารถร้องเรียนต่อ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และให้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ส่งเรื่องพร้อมความเห็นให้องค์กรวิชาชีพดำเนินการเยียวยากับผู้เสียหาย ซึ่งเป็นวิธีที่มีกระบวนการตรงข้ามกับแนวทางการกำกับดูแลกันเองและการกำกับดูแลร่วม เพราะตามหลักการแล้ว บุคคลต้องร้องเรียนไปยังองค์กรวิชาชีพก่อน หากบุคคลนั้นไม่พอใจผลคำตัดสินจึงค่อยร้องเรียนมายัง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ต่อไปตามขั้นตอน ดังนั้นจึงควรปรับแก้ให้กระบวนการร้องเรียนนั้นต้องเริ่มต้นที่องค์กรวิชาชีพ และ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จะรับเรื่องร้องเรียนก็ต่อเมื่อบุคคลนั้นได้ร้องเรียนไปยังองค์กรวิชาชีพก่อน โดย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จะนำแนวทางขององค์กรวิชาชีพมาพิจารณาตัดสินต่อไป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endParaRPr lang="en-US" sz="1500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8507">
              <a:defRPr/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พรบ.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มีบทบัญญัติที่ให้ความสำคัญกับการมีส่วนร่วมของผู้มีส่วนได้เสียในกระบวนการกำหนดนโยบาย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defTabSz="948507">
              <a:defRPr/>
            </a:pP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defTabSz="948507">
              <a:defRPr/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จัดรับฟังความคิดเห็นของผู้มีส่วนได้เสียและประชาชนทั่วไปเพื่อนำความคิดเห็นที่ได้มาประกอบการพิจารณา โดยต้องให้ข้อมูลเกี่ยวกับความเป็นมาเหตุผลความจำเป็นและสรุปสาระสำคัญเกี่ยวกับเรื่องที่จะรับฟังความคิดเห็น ตลอดจนประเด็นที่ต้องการรับฟังความคิดเห็น โดยระยะเวลาในการรับฟังความคิดเห็นต้องไม่น้อยกว่าสามสิบวัน รวมถึงให้สำนักงานฯ จัดทำสรุปผลการรับฟังความเห็นที่ประกอบด้วยความคิดเห็นที่ได้รับมติหรือผลการพิจารณาของ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ที่มีต่อความคิดเห็นดังกล่าว พร้อมทั้งเหตุผลและแนวทางในการดำเนินการต่อไป และเผยแพร่บันทึกดังกล่าว (มาตรา 28)</a:t>
            </a:r>
            <a:r>
              <a:rPr lang="th-TH" baseline="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โดยมาตรานี้</a:t>
            </a:r>
            <a:r>
              <a:rPr lang="th-TH" dirty="0" smtClean="0">
                <a:solidFill>
                  <a:srgbClr val="FF0000"/>
                </a:solidFill>
              </a:rPr>
              <a:t>มุ่งหมายให้กระบวนการกำหนดนโยบายของ </a:t>
            </a:r>
            <a:r>
              <a:rPr lang="th-TH" dirty="0" err="1" smtClean="0">
                <a:solidFill>
                  <a:srgbClr val="FF0000"/>
                </a:solidFill>
              </a:rPr>
              <a:t>กสทช.</a:t>
            </a:r>
            <a:r>
              <a:rPr lang="th-TH" dirty="0" smtClean="0">
                <a:solidFill>
                  <a:srgbClr val="FF0000"/>
                </a:solidFill>
              </a:rPr>
              <a:t> นั้น ต้องดึงการมีส่วนร่วมจากผู้มีส่วนได้เสียผ่านการรับฟังความเห็นสาธารณะก่อน โดยต้องมีการให้ข้อมูลที่สนับสนุนการตัดสินใจกับสาธารณชนอย่างรอบด้าน มีที่มาที่ไป มีงานศึกษาสนับสนุน และต้องอธิบายถึงเหตุผลในการใช้หรือไม่เลือกใช้ความเห็นหลังจากรับฟัง</a:t>
            </a:r>
          </a:p>
          <a:p>
            <a:pPr defTabSz="948507">
              <a:defRPr/>
            </a:pPr>
            <a:endParaRPr lang="th-TH" dirty="0" smtClean="0">
              <a:solidFill>
                <a:srgbClr val="FF0000"/>
              </a:solidFill>
            </a:endParaRPr>
          </a:p>
          <a:p>
            <a:pPr defTabSz="948507">
              <a:defRPr/>
            </a:pP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th-TH" dirty="0" smtClean="0">
                <a:solidFill>
                  <a:srgbClr val="FF0000"/>
                </a:solidFill>
              </a:rPr>
              <a:t> </a:t>
            </a:r>
          </a:p>
          <a:p>
            <a:pPr defTabSz="948507">
              <a:defRPr/>
            </a:pPr>
            <a:endParaRPr lang="th-TH" dirty="0" smtClean="0"/>
          </a:p>
          <a:p>
            <a:pPr defTabSz="948507">
              <a:defRPr/>
            </a:pPr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มีหน้าที่ศึกษารวบรวมและวิเคราะห์ข้อมูลเกี่ยวกับคลื่นความถี่ การใช้คลื่นความถี่ การประกอบกิจการแพร่ภาพกระจายเสียงและกิจการโทรคมคม (มาตรา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53 (5))</a:t>
            </a:r>
          </a:p>
          <a:p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มีอำนาจแต่งตั้งอนุกรรมการหรือคณะทำงานเพื่อช่วยให้ความเห็นในการดำเนินงานและการออกนโยบายของ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(มาตรา 33)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 smtClean="0"/>
          </a:p>
          <a:p>
            <a:r>
              <a:rPr lang="th-TH" dirty="0" smtClean="0"/>
              <a:t>โดยบทบัญญัติดังกล่าวมุ่งหมายให้การกำหนดนโยบายนั้นขับเคลื่อนด้วยองค์ความรู้จากงานศึกษาและความรู้ความเชี่ยวชาญของอนุกรรมการฯ ไม่ใช่การใช้ดุลยพินิจของ </a:t>
            </a:r>
            <a:r>
              <a:rPr lang="th-TH" dirty="0" err="1" smtClean="0"/>
              <a:t>กสทช.</a:t>
            </a:r>
            <a:r>
              <a:rPr lang="th-TH" dirty="0" smtClean="0"/>
              <a:t> เท่านั้น</a:t>
            </a: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8507">
              <a:defRPr/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/>
              <a:t>ในด้านกลไกการตรวจสอบภายใน กฎหมายกำหนดให้มีอนุกรรมการคุ้มครองผู้บริโภคขึ้นมาทำหน้าที่ด้านผู้บริโภคเป็นการเฉพาะ และคณะกรรมการตรวจสอบภายในทำหน้าที่ตรวจสอบด้านบัญชีของ </a:t>
            </a:r>
            <a:r>
              <a:rPr lang="th-TH" dirty="0" err="1" smtClean="0"/>
              <a:t>กสทช.</a:t>
            </a:r>
            <a:r>
              <a:rPr lang="th-TH" dirty="0" smtClean="0"/>
              <a:t> รวมถึงให้มีคณะกรรมการบริการกองทุนวิจัยและพัฒนาฯ ขึ้นมาช่วยกลั่นกรองโครงการที่เหมาะสมสำหรับการสนับสนุนทางการเงินตามวัตถุประสงค์ในกฎหมาย</a:t>
            </a:r>
            <a:endParaRPr lang="en-US" dirty="0" smtClean="0"/>
          </a:p>
          <a:p>
            <a:pPr lvl="0"/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มีหน้าที่ตรวจสอบการดำเนินการของผู้ประกอบกิจการมิให้มีการดำเนินการที่น่าจะเป็นการเอาเปรียบผู้บริโภค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โดย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ให้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แต่งตั้งคณะอนุกรรมการในการคุ้มครองผู้บริโภคด้านกิจการกระจายเสียงและกิจการโทรทัศน์ และในการคุ้มครองผู้บริโภคด้านกิจการโทรคมนาคม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โดยให้มีอำนาจหน้าที่ในการพิจารณาและเสนอความเห็นเกี่ยวกับเรื่องร้องเรียนและปฏิบัติหน้าที่อื่น ทั้งนี้ ตามที่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กำหนด (มาตรา 31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) - แต่ที่ผ่านมามีความพยายามในการลดบทบาทหน้าที่ของอนุกรรมการตามกฎหมายทั้งสองชุดนี้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แต่งตั้งคณะกรรมการตรวจสอบภายในเพื่อทำหน้าที่ตรวจสอบการเงิน การบัญชี และการพัสดุของสำนักงาน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โดยมีอิสระในการปฏิบัติหน้าที่ (มาตรา 68)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ให้มีการแต่งตั้งกองทุนวิจัยและพัฒนาฯ ที่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มีอำนาจหน้าที่ในการบริการกองทุนและเสนอความเห็นเกี่ยวกับการจัดสรรเงินกองทุนเพื่อใช้จ่ายต่อ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เพื่อพิจารณาให้ความเห็นชอบ โดยในกรณีที่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เห็นต่าง ต้องมีการให้เหตุผลประกอบการพิจารณาด้วย รวมถึงเปิดเผยรายละเอียดเกี่ยวกับการจัดสรรเงินกองทุนให้ประชาชนทราบผ่านทางสื่ออิเล็กทรอนิกส์ของ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(หมวด 4 เรื่อง กองทุนวิจัยและพัฒนาฯ)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48507">
              <a:defRPr/>
            </a:pPr>
            <a:r>
              <a:rPr lang="th-TH" dirty="0" smtClean="0"/>
              <a:t>ในส่วนของกลไกการตรวจสอบจากภายนอก พ.ร.บ. องค์กรจัดสรรคลื่นความถี่ฯ นอกจากบัญญัติให้มีการแต่งตั้งคณะกรรมการติดตามและประเมินผลการปฏิบัติงานมาทำหน้าที่นี้เป็นการเฉพาะ ยังมีการกำหนดให้ </a:t>
            </a:r>
            <a:r>
              <a:rPr lang="th-TH" dirty="0" err="1" smtClean="0"/>
              <a:t>กสทช.</a:t>
            </a:r>
            <a:r>
              <a:rPr lang="th-TH" dirty="0" smtClean="0"/>
              <a:t> สามารถถูกตรวจสอบการดำเนินงานได้ผ่านสภาผู้แทนราษฎร วุฒิสภา </a:t>
            </a:r>
            <a:r>
              <a:rPr lang="th-TH" dirty="0" err="1" smtClean="0"/>
              <a:t>ปปช.</a:t>
            </a:r>
            <a:r>
              <a:rPr lang="th-TH" dirty="0" smtClean="0"/>
              <a:t> และ </a:t>
            </a:r>
            <a:r>
              <a:rPr lang="th-TH" dirty="0" err="1" smtClean="0"/>
              <a:t>สตง.</a:t>
            </a:r>
            <a:endParaRPr lang="en-US" dirty="0" smtClean="0"/>
          </a:p>
          <a:p>
            <a:pPr lvl="0"/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en-US" baseline="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หมวด 6 เรื่องการติดตาม ตรวจสอบ และประเมินผลการดำเนินการและการบริหารงาน กำหนดให้วุฒิสภาคัดเลือกคณะกรรมการติดตามและประเมินผลการปฏิบัติงานที่มีผลงานหรือความรู้ที่เกี่ยวข้องจำนวน 5 คน มีอำนาจหน้าที่ตรวจสอบและประเมินผลการดำเนินงานของ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และแจ้งผลให้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ทราบภายในเก้าสิบวันนับแต่วันสิ้นปีบัญชี และให้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นำรายงานดังกล่าวเสนอต่อรัฐสภาและเปิดเผยรายงานดังกล่าวให้ประชาชนทราบทางเครือข่ายสารสนเทศ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โดยค่าตอบแทนและค่าใช้จ่ายในการปฏิบัติงานของกรรมการชุดดังกล่าวให้เป็นไปตามที่ระเบียบที่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กำหนด</a:t>
            </a:r>
            <a:endParaRPr lang="en-US" b="1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มาตรา 21 กำหนดให้สมาชิกสภาผู้แทนราษฎรหรือสมาชิกวุฒิสภาไม่น้อยกว่าหนึ่งในสี่ของจำนวนสมาชิกทั้งหมดเท่าที่มีอยู่ของแต่ละสภา มีสิทธิร้องขอต่อประธานวุฒิสภาเพื่อให้วุฒิสภามีมติให้กรรมการ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พ้นจากตำแหน่ง เพราะเหตุที่กรรมการนั้นมีความประพฤติเสื่อมเสียหรือบกพร่องต่อหน้าที่อย่างร้ายแรง โดยมติของวุฒิสภานั้นต้องได้คะแนนเสียงไม่น้อยกว่าสามในห้าของจำนวนสมาชิกทั้งหมดเท่าที่มีอยู่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มาตรา 22 กำหนดว่าหาก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ไม่ปฏิบัติหน้าที่ตามกฎหมายอย่างมีประสิทธิภาพ บุคคลดังต่อไปนี้ คือ 1) สมาชิกสภาผู้แทนราษฎรไม่น้อยกว่าหนึ่งในสี่ของจำนวนสมาชิกทั้งหมดที่มีอยู่ของสภาผู้แทนราษฎร 2) สมาชิกวุฒิสภาจำนวนไม่น้อยกว่าหนึ่งในสี่ของจำนวนสมาชิกทั้งหมดเท่าที่มีอยู่ของวุฒิสภา และ 3) ประชาชนผู้ใช้บริการซึ่งได้รับผลกระทบจำนวนไม่น้อยกว่าสองหมื่นคน มีสิทธิร้องขอต่อประธานวุฒิสภาเพื่อให้วุฒิสภามีมติให้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พ้นจากตำแหน่งทั้งคณะ โดยมติของวุฒิสภาต้องได้คะแนนเสียงไม่น้อยกว่าสองในสามของจำนวนสมาชิกทั้งหมดเท่าที่มีอยู่ 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en-US" baseline="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มาตรา 25 และมาตรา 64 กำหนดให้กรรมการ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เลขาธิการ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และพนักงานของสำนักงาน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เป็นเจ้าหน้าที่รัฐตามกฎหมายประกอบรัฐธรรมนูญว่าด้วยการป้องกันและปราบปรามการทุจริต และมาตรา 20 (7) กำหนดให้กรรมการ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พ้นจากตำแหน่งได้หากวุฒิสภามีมติให้ถอดถอนจากตำแหน่งตามกฎหมายประกอบรัฐธรรมนูญว่าด้วยการป้องกันและปราบปรามการทุจริต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-</a:t>
            </a:r>
            <a:r>
              <a:rPr lang="en-US" baseline="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มาตรา 69 กำหนดให้สำนักงานคณะกรรมการตรวจเงินแผ่นดิน (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สตง.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) เป็นผู้สอบบัญชีและประเมินผลการใช้จ่ายเงินและทรัพย์สินของสำนักงาน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โดยให้วิเคราะห์ประสิทธิผลของการใช้จ่ายเงินพร้อมทั้งแสดงความคิดเห็นว่าการใช้จ่ายดังกล่าวเป็นไปตามวัตถุประสงค์และได้ผลตามเป้าหมายเพียงใดด้วยแล้วทำบันทึกรายงานผลเสนอต่อ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คณะรัฐมนตรี และรัฐสภา โดยให้สำนักงาน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เป็นหน่วยรับตรวจตามกฎหมายประกอบรัฐธรรมนูญว่าด้วยการตรวจเงินแผ่นดิน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Tx/>
              <a:buChar char="-"/>
            </a:pPr>
            <a:r>
              <a:rPr lang="th-TH" b="1" dirty="0" smtClean="0"/>
              <a:t>แม้ พ.ร.บ. องค์กรจัดสรรคลื่นความถี่ฯ จะถูกออกแบบมาเพื่อส่งเสริม</a:t>
            </a:r>
            <a:r>
              <a:rPr lang="th-TH" b="1" dirty="0" err="1" smtClean="0"/>
              <a:t>ธรรมาภิ</a:t>
            </a:r>
            <a:r>
              <a:rPr lang="th-TH" b="1" dirty="0" smtClean="0"/>
              <a:t>บาลองค์กรและสร้างกลไกตรวจสอบจากทั้งภายในและนอก ทว่าการทำงานที่ผ่านมาของ </a:t>
            </a:r>
            <a:r>
              <a:rPr lang="th-TH" b="1" dirty="0" err="1" smtClean="0"/>
              <a:t>กสทช.</a:t>
            </a:r>
            <a:r>
              <a:rPr lang="th-TH" b="1" dirty="0" smtClean="0"/>
              <a:t> สะท้อนให้เห็นปัญหาในการบังคับใช้บทบัญญัติเหล่านั้น</a:t>
            </a:r>
          </a:p>
          <a:p>
            <a:pPr lvl="0">
              <a:buFontTx/>
              <a:buChar char="-"/>
            </a:pPr>
            <a:endParaRPr lang="th-TH" dirty="0" smtClean="0"/>
          </a:p>
          <a:p>
            <a:pPr lvl="0">
              <a:buFontTx/>
              <a:buChar char="-"/>
            </a:pPr>
            <a:r>
              <a:rPr lang="th-TH" b="1" dirty="0" smtClean="0"/>
              <a:t>ข้อเสนอในส่วนนี้ประมวลจากการสัมภาษณ์ผู้เชี่ยวชาญที่เกี่ยวข้องกับการใช้กฎหมายดังกล่าว และแนวทางที่กำหนดไว้ในกฎหมายที่คล้ายกันในต่างประเทศ</a:t>
            </a:r>
          </a:p>
          <a:p>
            <a:pPr lvl="0">
              <a:buFontTx/>
              <a:buChar char="-"/>
            </a:pPr>
            <a:endParaRPr lang="th-TH" dirty="0" smtClean="0"/>
          </a:p>
          <a:p>
            <a:pPr lvl="0"/>
            <a:r>
              <a:rPr lang="en-US" dirty="0" smtClean="0"/>
              <a:t>-</a:t>
            </a:r>
            <a:r>
              <a:rPr lang="th-TH" dirty="0" smtClean="0"/>
              <a:t>มาตรา 24 กำหนดให้ </a:t>
            </a:r>
            <a:r>
              <a:rPr lang="th-TH" dirty="0" err="1" smtClean="0"/>
              <a:t>กสทช.</a:t>
            </a:r>
            <a:r>
              <a:rPr lang="th-TH" dirty="0" smtClean="0"/>
              <a:t> ต้องเปิดเผยรายงานการประชุมพร้อมผลการลงมติรายบุคคลและทั้งคณะให้สาธารณชนภายในระยะเวลา 30 ทว่าในความเป็นจริง </a:t>
            </a:r>
            <a:r>
              <a:rPr lang="th-TH" dirty="0" err="1" smtClean="0"/>
              <a:t>กสทช.</a:t>
            </a:r>
            <a:r>
              <a:rPr lang="th-TH" dirty="0" smtClean="0"/>
              <a:t> ไม่สามารถเผยแพร่รายงานการประชุมได้ในระยะเวลาที่กำหนด และไม่มีการเผยแพร่มติรายบุคคลพร้อมความเห็นชี้แจงถึงการตัดสินใจนั้นๆวัน</a:t>
            </a:r>
          </a:p>
          <a:p>
            <a:pPr lvl="0"/>
            <a:endParaRPr lang="th-TH" dirty="0" smtClean="0"/>
          </a:p>
          <a:p>
            <a:pPr lvl="0"/>
            <a:r>
              <a:rPr lang="en-US" dirty="0" smtClean="0"/>
              <a:t>-</a:t>
            </a:r>
            <a:r>
              <a:rPr lang="th-TH" dirty="0" smtClean="0"/>
              <a:t>มาตรา 59 กำหนดให้สำนักงาน </a:t>
            </a:r>
            <a:r>
              <a:rPr lang="th-TH" dirty="0" err="1" smtClean="0"/>
              <a:t>กสทช.</a:t>
            </a:r>
            <a:r>
              <a:rPr lang="th-TH" dirty="0" smtClean="0"/>
              <a:t> อย่างน้อยต้องเปิดข้อมูลตามที่ระบุไว้ในกฎหมาย เช่น ผลการศึกษาที่ว่าจ้างหน่วยงานภายนอกทำ ฯลฯ ทว่าไม่ได้มีการกำหนดระยะเวลาที่แน่นอน ที่ผ่านมาการเผยแพร่ข้อมูลดังกล่าวจึงยังไม่มีการเผยแพร่</a:t>
            </a:r>
            <a:endParaRPr lang="th-TH" sz="1000" dirty="0" smtClean="0"/>
          </a:p>
          <a:p>
            <a:pPr lvl="0"/>
            <a:endParaRPr lang="th-TH" dirty="0" smtClean="0"/>
          </a:p>
          <a:p>
            <a:pPr lvl="0"/>
            <a:r>
              <a:rPr lang="en-US" dirty="0" smtClean="0"/>
              <a:t>-</a:t>
            </a:r>
            <a:r>
              <a:rPr lang="th-TH" dirty="0" smtClean="0"/>
              <a:t>ข้อมูลหลายอย่างมีความสำคัญที่อาจช่วยสนับสนุนระบบ</a:t>
            </a:r>
            <a:r>
              <a:rPr lang="th-TH" dirty="0" err="1" smtClean="0"/>
              <a:t>ธรรมาภิ</a:t>
            </a:r>
            <a:r>
              <a:rPr lang="th-TH" dirty="0" smtClean="0"/>
              <a:t>บาลที่ดีและควรเผยแพร่ให้สาธารณชนรับรู้ ทว่า </a:t>
            </a:r>
            <a:r>
              <a:rPr lang="th-TH" dirty="0" err="1" smtClean="0"/>
              <a:t>กสทช.</a:t>
            </a:r>
            <a:r>
              <a:rPr lang="th-TH" dirty="0" smtClean="0"/>
              <a:t> และสำนักงาน </a:t>
            </a:r>
            <a:r>
              <a:rPr lang="th-TH" dirty="0" err="1" smtClean="0"/>
              <a:t>กสทช.</a:t>
            </a:r>
            <a:r>
              <a:rPr lang="th-TH" dirty="0" smtClean="0"/>
              <a:t> ยังไม่พิจารณาเผยแพร่ และกฎหมายก็ไม่ได้กำหนดไว้ชัดเจน </a:t>
            </a:r>
            <a:endParaRPr lang="en-US" sz="1000" dirty="0" smtClean="0"/>
          </a:p>
          <a:p>
            <a:pPr lvl="0">
              <a:buFontTx/>
              <a:buChar char="-"/>
            </a:pPr>
            <a:endParaRPr lang="th-TH" dirty="0" smtClean="0"/>
          </a:p>
          <a:p>
            <a:pPr lvl="0">
              <a:buFontTx/>
              <a:buChar char="-"/>
            </a:pPr>
            <a:endParaRPr lang="th-TH" dirty="0" smtClean="0"/>
          </a:p>
          <a:p>
            <a:pPr lvl="0">
              <a:buFontTx/>
              <a:buChar char="-"/>
            </a:pPr>
            <a:endParaRPr lang="th-TH" dirty="0" smtClean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F1CF6-601C-4FE7-8839-4062F54E1B5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9263-5013-4858-95F9-7FFEC7771247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FD52-D5B6-440E-A886-7AE8F873C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9263-5013-4858-95F9-7FFEC7771247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FD52-D5B6-440E-A886-7AE8F873C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9263-5013-4858-95F9-7FFEC7771247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FD52-D5B6-440E-A886-7AE8F873C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9263-5013-4858-95F9-7FFEC7771247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FD52-D5B6-440E-A886-7AE8F873C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9263-5013-4858-95F9-7FFEC7771247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FD52-D5B6-440E-A886-7AE8F873C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9263-5013-4858-95F9-7FFEC7771247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FD52-D5B6-440E-A886-7AE8F873C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9263-5013-4858-95F9-7FFEC7771247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FD52-D5B6-440E-A886-7AE8F873C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9263-5013-4858-95F9-7FFEC7771247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FD52-D5B6-440E-A886-7AE8F873C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9263-5013-4858-95F9-7FFEC7771247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FD52-D5B6-440E-A886-7AE8F873C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9263-5013-4858-95F9-7FFEC7771247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FD52-D5B6-440E-A886-7AE8F873C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9263-5013-4858-95F9-7FFEC7771247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8FD52-D5B6-440E-A886-7AE8F873C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9263-5013-4858-95F9-7FFEC7771247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8FD52-D5B6-440E-A886-7AE8F873C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04800" y="1295400"/>
            <a:ext cx="8534400" cy="1470025"/>
          </a:xfrm>
        </p:spPr>
        <p:txBody>
          <a:bodyPr>
            <a:noAutofit/>
          </a:bodyPr>
          <a:lstStyle/>
          <a:p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บทวิเคราะห์บทบัญญัติว่าด้วย</a:t>
            </a:r>
            <a:r>
              <a:rPr lang="th-TH" sz="3600" b="1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บาลใน พ.ร.บ. องค์กร</a:t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จัดสรรคลื่นความถี่และกำกับการประกอบกิจการวิทยุกระจายเสียง </a:t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วิทยุโทรทัศน์ และกิจการโทรคมนาคม พ.ศ. 2553 </a:t>
            </a:r>
            <a:br>
              <a:rPr lang="th-TH" sz="36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และข้อเสนอในการปรับปรุง</a:t>
            </a:r>
            <a:endParaRPr lang="en-US" sz="3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ชื่อเรื่อง 1"/>
          <p:cNvSpPr txBox="1">
            <a:spLocks/>
          </p:cNvSpPr>
          <p:nvPr/>
        </p:nvSpPr>
        <p:spPr>
          <a:xfrm>
            <a:off x="381000" y="3352800"/>
            <a:ext cx="8534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วรพจน์</a:t>
            </a:r>
            <a:r>
              <a:rPr kumimoji="0" lang="th-TH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 วงศ์กิจรุ่งเรือง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3200" baseline="0" dirty="0" smtClean="0">
                <a:latin typeface="TH SarabunPSK" pitchFamily="34" charset="-34"/>
                <a:ea typeface="+mj-ea"/>
                <a:cs typeface="TH SarabunPSK" pitchFamily="34" charset="-34"/>
              </a:rPr>
              <a:t>คณะสังคมวิทยาและมานุษยวิทยา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NBTC Policy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 WATCH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00" y="4296000"/>
            <a:ext cx="2409600" cy="2409600"/>
          </a:xfrm>
          <a:prstGeom prst="rect">
            <a:avLst/>
          </a:prstGeom>
        </p:spPr>
      </p:pic>
      <p:pic>
        <p:nvPicPr>
          <p:cNvPr id="5" name="Picture 4" descr="TRF 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4419600"/>
            <a:ext cx="1108800" cy="184482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62325" y="5181600"/>
            <a:ext cx="28098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บทบัญญัติด้าน</a:t>
            </a:r>
            <a:r>
              <a:rPr lang="th-TH" sz="4000" b="1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บาลใน พ.ร.บ. องค์กรฯ</a:t>
            </a:r>
            <a:endParaRPr lang="en-US" sz="4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ด้านกลไก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การตรวจสอบภายนอก</a:t>
            </a: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ให้กรรมการ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เลขาธิการ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และพนักงานของสำนักงาน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เป็นเจ้าหน้าที่รัฐตามกฎหมายประกอบรัฐธรรมนูญว่าด้วยการป้องกันและปราบปรามการทุจริต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(มาตรา 25 และมาตรา 64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สตง.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เป็นผู้สอบบัญชีและประเมินผลการใช้จ่ายเงินและทรัพย์สินของสำนักงาน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โดยให้วิเคราะห์ประสิทธิผลของการใช้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จ่ายเงิน แล้ว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ทำบันทึกรายงานผลเสนอต่อ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คณะรัฐมนตรี และรัฐสภา โดย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ให้สำนักงาน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เป็นหน่วยรับตรวจตามกฎหมายประกอบรัฐธรรมนูญว่าด้วยการตรวจเงินแผ่นดิน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(มาตรา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69)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>
            <a:noAutofit/>
          </a:bodyPr>
          <a:lstStyle/>
          <a:p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ปัญหาด้าน</a:t>
            </a:r>
            <a:r>
              <a:rPr lang="th-TH" sz="4800" b="1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บาลและข้อเสนอแนะ</a:t>
            </a:r>
            <a:endParaRPr lang="en-US" sz="4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ปัญหา</a:t>
            </a:r>
            <a:r>
              <a:rPr lang="th-TH" sz="4000" b="1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บาล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การเปิดเผยข้อมูล</a:t>
            </a:r>
            <a:endParaRPr lang="en-US" sz="40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lvl="0"/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ไม่สามารถเผยแพร่รายงานการประชุมได้ในระยะเวลาที่กำหนด และไม่มีการเผยแพร่มติรายบุคคลพร้อมความเห็นชี้แจงถึงการตัดสินใจตามที่กำหนดไว้ในกฎหมาย</a:t>
            </a: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ไม่ได้เปิดเผยข้อมูลตามที่ระบุไว้ในกฎหมาย (หรือเปิดเผยล่าช้า) เช่น ผลการศึกษาที่ว่าจ้างหน่วยงานภายนอกทำ ฯลฯ</a:t>
            </a:r>
            <a:endParaRPr lang="th-TH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ข้อมูลหลายอย่างมีความสำคัญที่อาจช่วยสนับสนุนระบบ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บาลที่ดีและควรเผยแพร่ให้สาธารณชนรับรู้ ทว่า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และสำนักงาน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ยังไม่พิจารณาเผยแพร่ และกฎหมายก็ไม่ได้กำหนดไว้ชัดเจน 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ข้อเสนอแนะ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การเปิดเผยข้อมูล</a:t>
            </a:r>
            <a:endParaRPr lang="en-US" sz="40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กำหนด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ช่วงระยะเวลาที่แน่นอนในการเผยแพร่ข้อมูลและเอกสารให้ชัดเจน และ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ในกรณีที่ไม่ปฏิบัติตามให้ถือเป็นการละเว้นการปฏิบัติหน้าที่ตามมาตรา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157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ในประมวลกฎหมายอาญา</a:t>
            </a: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บัญญัติให้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และสำนักงาน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ถือเป็นหน่วยงานอิสระของรัฐตามมาตรา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4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ใน พ.ร.บ. ข้อมูลข่าวสารของราชการ พ.ศ.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2540</a:t>
            </a:r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เพิ่มเติมรายละเอียดข้อมูลสำคัญที่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และสำนักงาน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ควรต้องเปิดเผยในกฎหมาย เช่น รายงานการประชุมของคณะอนุกรรมการทุกชุด รายงานค่าใช้จ่ายของกรรมการ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รายบุคคลโดยละเอียด รายงานการศึกษาที่จัดทำโดยสำนักงาน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ฯลฯ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ปัญหา</a:t>
            </a:r>
            <a:r>
              <a:rPr lang="th-TH" sz="4000" b="1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บาล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การกำหนดนโยบาย</a:t>
            </a:r>
            <a:endParaRPr lang="en-US" sz="40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แต่งตั้งอนุกรรมการตามมาตรา 33 ที่ผ่านมาดำเนินการผ่านระบบโควตามากกว่าระบบคุณสมบัติ</a:t>
            </a:r>
            <a:endParaRPr lang="th-TH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และสำนักงาน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จ้างหน่วยงานภายนอกทำรายงานการศึกษาจำนวนมาก ทว่ายังไม่ปรากฏว่ามีการใช้รายงานเหล่านั้นในกระบวนการกำหนดนโยบายเท่าที่ควร รวมถึงไม่มีการเปิดเผยและอ้างถึงรายงานการศึกษาในเอกสารรับฟังความคิดเห็น</a:t>
            </a:r>
            <a:endParaRPr lang="th-TH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การรับฟังความคิดเห็นสาธารณะไม่ให้ข้อมูลที่รอบด้านถึงทางเลือกเชิงนโยบายต่างๆ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รวมถึง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ไม่ได้ให้คำอธิบายดีพอต่อความเห็นที่แตกต่าง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ข้อเสนอแนะ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การกำหนดนโยบาย</a:t>
            </a:r>
            <a:endParaRPr lang="en-US" sz="40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แต่งตั้งอนุกรรมการให้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คำนึงถึงความรู้ความเชี่ยวชาญและควรมีการเปิดเผยข้อมูลด้านคุณสมบัติของอนุกรรมการ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รวมถึงอาจเสนอให้หน่วยงานที่ตั้งขึ้นโดยเป็นอิสระจาก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มีส่วนในการคัดเลือกอนุกรรมการ</a:t>
            </a:r>
            <a:endParaRPr lang="th-TH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การออกประกาศที่มีผลกระทบกับประโยชน์สาธารณะในวงกว้าง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ต้องทำการศึกษา รวมถึงศึกษา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regulatory impact assessment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เพื่อใช้อ้างอิงในการตัดสินใจ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และต้องเผยแพร่งานศึกษาก่อนกระบวนการรับฟังความคิดเห็น </a:t>
            </a:r>
            <a:endParaRPr lang="th-TH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มีหน้าที่ปรึกษาหารือกับผู้มีส่วนได้เสียในระหว่างขั้นตอนการตัดสินใจเชิงนโยบายด้วย โดยเฉพาะกลุ่มที่ได้รับผลกระทบจากนโยบายโดยตรง ทว่าอาจไม่มีทรัพยากรในการแสดงความเห็นมากนัก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ปัญหา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การรับเรื่องร้องเรียนและการคุ้มครองผู้บริโภค</a:t>
            </a:r>
            <a:endParaRPr lang="en-US" sz="40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pPr lvl="0"/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ไม่สามารถจัดการเรื่องร้องเรียนส่วนใหญ่ให้เสร็จได้ภายในระยะเวลา 30 วันตามกฎหมาย</a:t>
            </a:r>
            <a:endParaRPr lang="th-TH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การจัดการเรื่องร้องเรียนยังมีลักษณะตัดสินเป็นกรณี โดยไม่มีกลไกในการยกระดับเรื่องร้องเรียนให้เป็น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ประกาศที่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บังคับใช้เป็นการทั่วไป รวมถึงยังไม่มีกลไกบังคับให้ผู้ให้บริการเยียวยาผู้บริโภคทุกรายในกรณีที่เป็นการละเมิดประกาศหรือสัญญาที่เป็นการบังคับใช้ทั่วไป</a:t>
            </a:r>
            <a:endParaRPr lang="th-TH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อนุกรรมการด้านผู้บริโภคได้รับการแต่งตั้งขึ้นตามระบบโควตา</a:t>
            </a:r>
            <a:endParaRPr lang="th-TH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อนุกรรมการด้านผู้บริโภคในกิจการกระจายเสียงและกิจการโทรทัศน์ที่ตั้งขึ้นตามบทบัญญัติในกฎหมายไม่มีอำนาจในการพิจารณาเรื่องร้องเรียนที่เกี่ยวข้องกับเนื้อหารายการ</a:t>
            </a:r>
            <a:endParaRPr lang="th-TH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ข้อเสนอแนะ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การรับเรื่องร้องเรียนและการคุ้มครองผู้บริโภค</a:t>
            </a:r>
            <a:endParaRPr lang="en-US" sz="40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กำหนดให้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มีการตั้งสำนักงานคุ้มครองผู้บริโภคในกิจการกิจการโทรคมนาคม กิจการกระจายเสียง และกิจการโทรทัศน์ ที่เป็นหน่วยงานอิสระแทนอนุกรรมการด้านผู้บริโภคฯ ตามมาตรา 31 โดยมีหน้าที่ดังนี้</a:t>
            </a:r>
          </a:p>
          <a:p>
            <a:pPr lvl="1"/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รับและจัดการเรื่องร้องเรียน (ไม่รวมเรื่องร้องเรียนเกี่ยวกับเนื้อหา) พร้อมทั้งนำเสนอคำ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ตัดสินให้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สำนักงาน </a:t>
            </a:r>
            <a:r>
              <a:rPr lang="th-TH" sz="3000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 เพื่อพิจารณาดำเนินการต่อไป</a:t>
            </a:r>
          </a:p>
          <a:p>
            <a:pPr lvl="1"/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เรียกให้สำนักงาน </a:t>
            </a:r>
            <a:r>
              <a:rPr lang="th-TH" sz="3000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 และผู้ประกอบการมา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ชี้แจงใน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ประเด็นที่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เกี่ยวข้องกับเรื่องร้องเรียนของผู้บริโภคหรือมีความสำคัญต่อการคุ้มครองผู้บริโภค</a:t>
            </a:r>
          </a:p>
          <a:p>
            <a:pPr lvl="1"/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เรียกเก็บค่าธรรมเนียมจากผู้ประกอบการกรณีที่มีการร้องเรียนจากผู้บริโภค (ไม่รวมเรื่องร้องเรียนเกี่ยวกับเนื้อหา)</a:t>
            </a:r>
          </a:p>
          <a:p>
            <a:pPr lvl="0"/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ข้อเสนอแนะ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การรับเรื่องร้องเรียนและการคุ้มครองผู้บริโภค</a:t>
            </a:r>
            <a:endParaRPr lang="en-US" sz="40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pPr lvl="1"/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เสนอเรื่องร้องเรียนที่มีการตัดสินเป็น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มาตรฐานและ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ควรถูกบังคับใช้เป็นการทั่วไปให้กับ </a:t>
            </a:r>
            <a:r>
              <a:rPr lang="th-TH" sz="3200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เพื่อใช้เป็นข้อมูลสำหรับพัฒนาเป็นประกาศต่อไป</a:t>
            </a:r>
          </a:p>
          <a:p>
            <a:pPr lvl="1"/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เสนอ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คำแนะนำกับ </a:t>
            </a:r>
            <a:r>
              <a:rPr lang="th-TH" sz="3200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และกองทุนวิจัยและพัฒนาฯ</a:t>
            </a:r>
            <a:endParaRPr lang="th-TH" sz="3200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รณรงค์และประชาสัมพันธ์ให้ประชาชนเข้าใจเกี่ยวกับประเด็นสิทธิผู้บริโภค และช่องทางในการ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ร้องเรียน</a:t>
            </a:r>
          </a:p>
          <a:p>
            <a:pPr lvl="1"/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ผลิตงานศึกษาที่เกี่ยวข้องกับผู้บริโภคและสำรวจความเห็นของสาธารณะที่มีต่อการ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ให้บริการ</a:t>
            </a:r>
          </a:p>
          <a:p>
            <a:pPr lvl="1"/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ถือ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เป็นผู้เสียหายที่สามารถฟ้องร้องหรือยื่นให้มีการสอบสวนไปยังองค์กรตรวจสอบภายนอกแทนผู้บริโภคได้</a:t>
            </a:r>
            <a:endParaRPr lang="en-US" sz="32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ข้อเสนอแนะ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การรับเรื่องร้องเรียนและการคุ้มครองผู้บริโภค</a:t>
            </a:r>
            <a:endParaRPr lang="en-US" sz="40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กำหนดให้มีการตั้งคณะกรรมการด้านเนื้อหา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(content board)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ซึ่งมีหน้าที่ดังนี้</a:t>
            </a:r>
          </a:p>
          <a:p>
            <a:pPr lvl="1"/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พิจารณาเรื่องร้องเรียนที่เกี่ยวข้องกับเนื้อหา</a:t>
            </a:r>
          </a:p>
          <a:p>
            <a:pPr lvl="1"/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เสนอและให้คำแนะนำกับ </a:t>
            </a:r>
            <a:r>
              <a:rPr lang="th-TH" sz="3200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ในการสนับสนุนให้เกิดความหลากหลายของเนื้อหาและผู้ให้บริการด้านเนื้อหา</a:t>
            </a:r>
          </a:p>
          <a:p>
            <a:pPr lvl="1"/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เสนอคำแนะนำให้กับกองทุนวิจัยและพัฒนาฯ ในโครงการที่เกี่ยวข้องกับสื่อชุมชน</a:t>
            </a:r>
          </a:p>
          <a:p>
            <a:pPr lvl="1"/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เสนอคำแนะนำในการจัดทำประกาศกำกับดูแลเนื้อหาและผังรายการให้ </a:t>
            </a:r>
            <a:r>
              <a:rPr lang="th-TH" sz="3200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en-US" sz="32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โครงร่างการนำเสนอ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lvl="0"/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เกริ่น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นำ</a:t>
            </a:r>
            <a:endParaRPr lang="th-TH" sz="36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บทบัญญัติด้าน</a:t>
            </a:r>
            <a:r>
              <a:rPr lang="th-TH" sz="3600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บาลใน พ.ร.บ. องค์กรจัดสรรคลื่นความถี่ฯ</a:t>
            </a:r>
          </a:p>
          <a:p>
            <a:pPr lvl="0"/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บทวิเคราะห์ปัญหาด้าน</a:t>
            </a:r>
            <a:r>
              <a:rPr lang="th-TH" sz="3600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บาลและข้อเสนอในการปรับแก้</a:t>
            </a:r>
          </a:p>
          <a:p>
            <a:pPr lvl="0"/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ประเด็นเสนอเพิ่มเติม </a:t>
            </a:r>
            <a:endParaRPr lang="th-TH" sz="36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th-TH" sz="36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th-TH" sz="3600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ข้อเสนอแนะ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การรับเรื่องร้องเรียนและการคุ้มครองผู้บริโภค</a:t>
            </a:r>
            <a:endParaRPr lang="en-US" sz="40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th-TH" sz="3500" dirty="0" smtClean="0">
                <a:latin typeface="TH SarabunPSK" pitchFamily="34" charset="-34"/>
                <a:cs typeface="TH SarabunPSK" pitchFamily="34" charset="-34"/>
              </a:rPr>
              <a:t>กำหนดให้องค์กรภายนอก เช่น องค์การอิสระเพื่อการคุ้มครองผู้บริโภคตามรัฐธรรมนูญ หรือหน่วยงานคุ้มครองผู้บริโภคอื่นๆ เป็นผู้สรรหาคณะกรรมการด้านผู้บริโภค โดยมีข้อกำหนดให้มีตัวแทนที่ครอบคลุมกลุ่มผู้บริโภคที่</a:t>
            </a:r>
            <a:r>
              <a:rPr lang="th-TH" sz="3500" dirty="0" smtClean="0">
                <a:latin typeface="TH SarabunPSK" pitchFamily="34" charset="-34"/>
                <a:cs typeface="TH SarabunPSK" pitchFamily="34" charset="-34"/>
              </a:rPr>
              <a:t>หลากหลาย</a:t>
            </a:r>
            <a:endParaRPr lang="th-TH" sz="35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3500" dirty="0" smtClean="0">
                <a:latin typeface="TH SarabunPSK" pitchFamily="34" charset="-34"/>
                <a:cs typeface="TH SarabunPSK" pitchFamily="34" charset="-34"/>
              </a:rPr>
              <a:t>กำหนดให้องค์กรภายนอกที่เกี่ยวข้อง เช่น สมาคม</a:t>
            </a:r>
            <a:r>
              <a:rPr lang="th-TH" sz="3500" dirty="0" smtClean="0">
                <a:latin typeface="TH SarabunPSK" pitchFamily="34" charset="-34"/>
                <a:cs typeface="TH SarabunPSK" pitchFamily="34" charset="-34"/>
              </a:rPr>
              <a:t>วิชาชีพฯ </a:t>
            </a:r>
            <a:r>
              <a:rPr lang="th-TH" sz="3500" dirty="0" smtClean="0">
                <a:latin typeface="TH SarabunPSK" pitchFamily="34" charset="-34"/>
                <a:cs typeface="TH SarabunPSK" pitchFamily="34" charset="-34"/>
              </a:rPr>
              <a:t>มูลนิธิที่ทำงานด้านการพัฒนาเด็ก ตัวแทน</a:t>
            </a:r>
            <a:r>
              <a:rPr lang="th-TH" sz="3500" dirty="0" smtClean="0">
                <a:latin typeface="TH SarabunPSK" pitchFamily="34" charset="-34"/>
                <a:cs typeface="TH SarabunPSK" pitchFamily="34" charset="-34"/>
              </a:rPr>
              <a:t>จากคณะนิเทศศาสตร์ ฯลฯ </a:t>
            </a:r>
            <a:r>
              <a:rPr lang="th-TH" sz="3500" dirty="0" smtClean="0">
                <a:latin typeface="TH SarabunPSK" pitchFamily="34" charset="-34"/>
                <a:cs typeface="TH SarabunPSK" pitchFamily="34" charset="-34"/>
              </a:rPr>
              <a:t>เป็นผู้สรรหาคณะกรรมการด้านเนื้อหา </a:t>
            </a:r>
            <a:r>
              <a:rPr lang="th-TH" sz="3500" dirty="0" smtClean="0">
                <a:latin typeface="TH SarabunPSK" pitchFamily="34" charset="-34"/>
                <a:cs typeface="TH SarabunPSK" pitchFamily="34" charset="-34"/>
              </a:rPr>
              <a:t>โดยมี</a:t>
            </a:r>
            <a:r>
              <a:rPr lang="th-TH" sz="3500" dirty="0" smtClean="0">
                <a:latin typeface="TH SarabunPSK" pitchFamily="34" charset="-34"/>
                <a:cs typeface="TH SarabunPSK" pitchFamily="34" charset="-34"/>
              </a:rPr>
              <a:t>ข้อกำหนดให้มีตัวแทนที่</a:t>
            </a:r>
            <a:r>
              <a:rPr lang="th-TH" sz="3500" dirty="0" smtClean="0">
                <a:latin typeface="TH SarabunPSK" pitchFamily="34" charset="-34"/>
                <a:cs typeface="TH SarabunPSK" pitchFamily="34" charset="-34"/>
              </a:rPr>
              <a:t>ครอบคลุมกลุ่ม</a:t>
            </a:r>
            <a:r>
              <a:rPr lang="th-TH" sz="3500" dirty="0" smtClean="0">
                <a:latin typeface="TH SarabunPSK" pitchFamily="34" charset="-34"/>
                <a:cs typeface="TH SarabunPSK" pitchFamily="34" charset="-34"/>
              </a:rPr>
              <a:t>ผู้ชม</a:t>
            </a:r>
            <a:r>
              <a:rPr lang="en-US" sz="3500" dirty="0" smtClean="0"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3500" dirty="0" smtClean="0">
                <a:latin typeface="TH SarabunPSK" pitchFamily="34" charset="-34"/>
                <a:cs typeface="TH SarabunPSK" pitchFamily="34" charset="-34"/>
              </a:rPr>
              <a:t>ผู้ฟังที่หลากหลาย</a:t>
            </a:r>
            <a:endParaRPr lang="en-US" sz="35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3500" dirty="0" smtClean="0">
                <a:latin typeface="TH SarabunPSK" pitchFamily="34" charset="-34"/>
                <a:cs typeface="TH SarabunPSK" pitchFamily="34" charset="-34"/>
              </a:rPr>
              <a:t>ที่มาของรายได้ของสำนักงานคุ้มครองผู้บริโภคฯ อาจให้ส่วนหนึ่งเป็นเงินจัดสรรที่กำหนดไว้ล่วงหน้า </a:t>
            </a:r>
            <a:r>
              <a:rPr lang="en-US" sz="3500" dirty="0" smtClean="0">
                <a:latin typeface="TH SarabunPSK" pitchFamily="34" charset="-34"/>
                <a:cs typeface="TH SarabunPSK" pitchFamily="34" charset="-34"/>
              </a:rPr>
              <a:t>(earmark) </a:t>
            </a:r>
            <a:r>
              <a:rPr lang="th-TH" sz="3500" dirty="0" smtClean="0">
                <a:latin typeface="TH SarabunPSK" pitchFamily="34" charset="-34"/>
                <a:cs typeface="TH SarabunPSK" pitchFamily="34" charset="-34"/>
              </a:rPr>
              <a:t>รวมถึงค่าปรับที่สำนักงานคุ้มครองผู้บริโภคฯ เรียกเก็บจากผู้ประกอบการในกรณีมีการร้องเรียน </a:t>
            </a:r>
            <a:r>
              <a:rPr lang="th-TH" sz="3500" dirty="0" smtClean="0">
                <a:latin typeface="TH SarabunPSK" pitchFamily="34" charset="-34"/>
                <a:cs typeface="TH SarabunPSK" pitchFamily="34" charset="-34"/>
              </a:rPr>
              <a:t>ส่วน</a:t>
            </a:r>
            <a:r>
              <a:rPr lang="th-TH" sz="3500" dirty="0" smtClean="0">
                <a:latin typeface="TH SarabunPSK" pitchFamily="34" charset="-34"/>
                <a:cs typeface="TH SarabunPSK" pitchFamily="34" charset="-34"/>
              </a:rPr>
              <a:t>คณะกรรมการด้านเนื้อหานั้น รายได้มาจากเงินจัดสรรที่กำหนดไว้ล่วงหน้า</a:t>
            </a:r>
            <a:endParaRPr lang="en-US" sz="35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ปัญหา</a:t>
            </a:r>
            <a:r>
              <a:rPr lang="th-TH" sz="4000" b="1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บาล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การใช้งบประมาณ</a:t>
            </a:r>
            <a:endParaRPr lang="en-US" sz="40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กฎหมาย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ให้อำนาจ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สำนักงานฯ จัดทำ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งบประมาณรายจ่ายประจำปี และให้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มีอำนาจในการอนุมัติ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งบประมาณ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โดยไม่ต้องผ่านกระบวนการงบประมาณตามกฎหมายว่าด้วยวิธีการ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งบประมาณ</a:t>
            </a:r>
            <a:endParaRPr lang="th-TH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มีแนวโน้มที่จะตั้งงบประมาณในลักษณะที่ใกล้เคียงกับรายได้หรืองบสมดุล และมีการตั้งงบประมาณ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เพิ่มขึ้น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ซึ่งควรมีการตรวจสอบประสิทธิภาพการใช้งบประมาณ</a:t>
            </a:r>
            <a:endParaRPr lang="th-TH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งบประมาณที่ใช้ในส่วนของคณะกรรมการ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นั้นยังไม่มีการ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เปิดเผยเป็นรายบุคคล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และมีการตีความ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ว่า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สตง.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ไม่มีอำนาจในการตรวจสอบงบบางอย่างของคณะ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กรรมการฯ เช่น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งบรับรองส่วนตัว ฯลฯ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ข้อเสนอแนะ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การใช้งบประมาณ</a:t>
            </a:r>
            <a:endParaRPr lang="en-US" sz="40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งบประมาณ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ผ่านกระบวนการตามกฎหมายว่าด้วยวิธีการงบประมาณ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โดยผ่านการตรวจสอบและอนุมัติจากรัฐสภา และให้องค์กรภายนอกที่ชำนาญการด้านงบประมาณตรวจสอบให้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ความเห็น</a:t>
            </a:r>
            <a:endParaRPr lang="th-TH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ปรับ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ที่มาของ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รายได้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ให้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ลดลง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เช่น รายได้ค่าธรรมเนียมใบอนุญาตประกอบกิจการให้ลดจากร้อยละ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2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เหลือไม่เกินร้อยละ 1 รวมถึงรายได้จากค่าธรรมเนียมเลขหมายควรส่งเข้าคลังโดยตรง</a:t>
            </a:r>
            <a:endParaRPr lang="th-TH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คณะกรรมการ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ต้องเปิดเผยค่าใช้จ่ายโดยละเอียดเป็นรายบุคคล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และให้องค์กรตรวจสอบมีอำนาจในการเรียกดูงบค่าใช้จ่าย</a:t>
            </a:r>
            <a:endParaRPr lang="th-TH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กำหนดให้มีการเปิดเผยรายงานการตรวจสอบด้านการเงิน การบัญชี และการ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พัสดุ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โดย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คณะกรรมการ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ตรวจสอบภายใน และการสอบบัญชี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และการประเมินผล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การใช้จ่ายเงิน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โดย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สตง.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ปัญหา</a:t>
            </a:r>
            <a:r>
              <a:rPr lang="th-TH" sz="4000" b="1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บาล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กลไกการตรวจสอบ</a:t>
            </a:r>
            <a:endParaRPr lang="en-US" sz="40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lvl="0"/>
            <a:r>
              <a:rPr lang="th-TH" dirty="0" smtClean="0"/>
              <a:t>แม้</a:t>
            </a:r>
            <a:r>
              <a:rPr lang="th-TH" dirty="0" smtClean="0"/>
              <a:t>จะมีความพยายามใน พ.ร.บ. องค์กรจัดสรรคลื่นความถี่ฯ ในการสร้างกลไกตรวจสอบทั้งจากภายในและภายนอก แต่ที่ผ่านมากลไกดังกล่าวยังไม่สามารถทำงานได้เต็มที่ </a:t>
            </a:r>
          </a:p>
          <a:p>
            <a:pPr lvl="0"/>
            <a:r>
              <a:rPr lang="th-TH" dirty="0" smtClean="0"/>
              <a:t>ปัญหาส่วนหนึ่งเกิดจากการตีความสถานะของคณะกรรมการ </a:t>
            </a:r>
            <a:r>
              <a:rPr lang="th-TH" dirty="0" err="1" smtClean="0"/>
              <a:t>กสทช.</a:t>
            </a:r>
            <a:r>
              <a:rPr lang="th-TH" dirty="0" smtClean="0"/>
              <a:t> ที่ขอบเขตอำนาจขององค์กรตรวจสอบครอบคลุมไปไม่ถึง และการออกแบบกฎหมายที่ทำให้องค์กรตรวจสอบยังต้องยึดโยงอยู่กับ </a:t>
            </a:r>
            <a:r>
              <a:rPr lang="th-TH" dirty="0" err="1" smtClean="0"/>
              <a:t>กสทช.</a:t>
            </a:r>
            <a:r>
              <a:rPr lang="th-TH" dirty="0" smtClean="0"/>
              <a:t> ซึ่งเป็นองค์กรที่ตนต้องตรวจสอบอยู่ เช่น </a:t>
            </a:r>
            <a:r>
              <a:rPr lang="th-TH" dirty="0" err="1" smtClean="0"/>
              <a:t>กสทช.</a:t>
            </a:r>
            <a:r>
              <a:rPr lang="th-TH" dirty="0" smtClean="0"/>
              <a:t> มีอำนาจในการจัดสรรงบประมาณให้ หรือ </a:t>
            </a:r>
            <a:r>
              <a:rPr lang="th-TH" dirty="0" err="1" smtClean="0"/>
              <a:t>กสทช.</a:t>
            </a:r>
            <a:r>
              <a:rPr lang="th-TH" dirty="0" smtClean="0"/>
              <a:t> มีอำนาจในการ</a:t>
            </a:r>
            <a:r>
              <a:rPr lang="th-TH" dirty="0" smtClean="0"/>
              <a:t>แต่งตั้งกรรมการโดยตรง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ข้อเสนอแนะ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กลไกการตรวจสอบ</a:t>
            </a:r>
            <a:endParaRPr lang="en-US" sz="40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คณะกรรมการ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ติดตามและประเมินผลการปฏิบัติงาน (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กตป.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th-TH" sz="2000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แก้ไขมาตรา 71 วรรคห้า ไม่ให้ </a:t>
            </a:r>
            <a:r>
              <a:rPr lang="th-TH" sz="3000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 เป็นผู้มีอำนาจกำหนดค่าตอบแทนและค่าใช้จ่ายของ </a:t>
            </a:r>
            <a:r>
              <a:rPr lang="th-TH" sz="3000" dirty="0" err="1" smtClean="0">
                <a:latin typeface="TH SarabunPSK" pitchFamily="34" charset="-34"/>
                <a:cs typeface="TH SarabunPSK" pitchFamily="34" charset="-34"/>
              </a:rPr>
              <a:t>กตป.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 โดยให้คณะรัฐมนตรีออกพระราชกฤษฎีกาซึ่งกำหนดรายได้และค่าใช้จ่ายในการจัดทำรายงานของ </a:t>
            </a:r>
            <a:r>
              <a:rPr lang="th-TH" sz="3000" dirty="0" err="1" smtClean="0">
                <a:latin typeface="TH SarabunPSK" pitchFamily="34" charset="-34"/>
                <a:cs typeface="TH SarabunPSK" pitchFamily="34" charset="-34"/>
              </a:rPr>
              <a:t>กตป.</a:t>
            </a:r>
            <a:endParaRPr lang="th-TH" sz="3000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ควรเพิ่มคณะกรรมการที่มีความรู้ความสามารถด้านการบริหารองค์กร (</a:t>
            </a:r>
            <a:r>
              <a:rPr lang="th-TH" sz="3000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บาลองค์กร) และด้านการเงิน ซึ่งเป็นมิติสำคัญที่ต้องตรวจสอบ</a:t>
            </a:r>
          </a:p>
          <a:p>
            <a:pPr lvl="1"/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กำหนดให้ชัดเจนว่า </a:t>
            </a:r>
            <a:r>
              <a:rPr lang="th-TH" sz="3000" dirty="0" err="1" smtClean="0">
                <a:latin typeface="TH SarabunPSK" pitchFamily="34" charset="-34"/>
                <a:cs typeface="TH SarabunPSK" pitchFamily="34" charset="-34"/>
              </a:rPr>
              <a:t>กตป.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 ไม่ได้เป็นผู้ปฏิบัติงานเต็มเวลา แต่มี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หน้าที่ประเมินผล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การปฏิบัติงานของ </a:t>
            </a:r>
            <a:r>
              <a:rPr lang="th-TH" sz="3000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 ปีละ </a:t>
            </a:r>
            <a:r>
              <a:rPr lang="en-US" sz="3000" dirty="0" smtClean="0"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ครั้งเท่านั้น และปรับโครงสร้างผลตอบแทนและค่าใช้จ่ายในการปฏิบัติงานของ </a:t>
            </a:r>
            <a:r>
              <a:rPr lang="th-TH" sz="3000" dirty="0" err="1" smtClean="0">
                <a:latin typeface="TH SarabunPSK" pitchFamily="34" charset="-34"/>
                <a:cs typeface="TH SarabunPSK" pitchFamily="34" charset="-34"/>
              </a:rPr>
              <a:t>กตป.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 ให้เหมาะสมกับบทบาทหน้าที่ใหม่  </a:t>
            </a:r>
            <a:endParaRPr lang="en-US" sz="3000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ข้อเสนอแนะ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กลไกการตรวจสอบ</a:t>
            </a:r>
            <a:endParaRPr lang="en-US" sz="40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 lvl="0"/>
            <a:r>
              <a:rPr lang="th-TH" dirty="0" smtClean="0"/>
              <a:t>สำนักงานตรวจเงินแผ่นดิน (</a:t>
            </a:r>
            <a:r>
              <a:rPr lang="th-TH" dirty="0" err="1" smtClean="0"/>
              <a:t>สตง.</a:t>
            </a:r>
            <a:r>
              <a:rPr lang="th-TH" dirty="0" smtClean="0"/>
              <a:t>)</a:t>
            </a:r>
            <a:endParaRPr lang="th-TH" sz="2000" dirty="0" smtClean="0"/>
          </a:p>
          <a:p>
            <a:pPr lvl="1"/>
            <a:r>
              <a:rPr lang="th-TH" dirty="0" smtClean="0"/>
              <a:t>เพิ่มเติมให้ </a:t>
            </a:r>
            <a:r>
              <a:rPr lang="th-TH" dirty="0" err="1" smtClean="0"/>
              <a:t>สตง.</a:t>
            </a:r>
            <a:r>
              <a:rPr lang="th-TH" dirty="0" smtClean="0"/>
              <a:t> เปิดเผยรายงานผลการตรวจสอบบัญชีและประเมินผลการใช้จ่ายเงินและทรัพย์สินของสำนักงาน </a:t>
            </a:r>
            <a:r>
              <a:rPr lang="th-TH" dirty="0" err="1" smtClean="0"/>
              <a:t>กสทช.</a:t>
            </a:r>
            <a:r>
              <a:rPr lang="th-TH" dirty="0" smtClean="0"/>
              <a:t> และรายงานวิเคราะห์ประสิทธิผลการใช้ง่ายเงินและการใช้จ่ายเงินตาม</a:t>
            </a:r>
            <a:r>
              <a:rPr lang="th-TH" dirty="0" smtClean="0"/>
              <a:t>วัตถุประสงค์</a:t>
            </a:r>
            <a:endParaRPr lang="th-TH" dirty="0" smtClean="0"/>
          </a:p>
          <a:p>
            <a:pPr lvl="0"/>
            <a:r>
              <a:rPr lang="th-TH" dirty="0" smtClean="0"/>
              <a:t>สำนักงานผู้ตรวจการแผ่นดิน</a:t>
            </a:r>
            <a:endParaRPr lang="th-TH" sz="2000" dirty="0" smtClean="0"/>
          </a:p>
          <a:p>
            <a:pPr lvl="1"/>
            <a:r>
              <a:rPr lang="th-TH" dirty="0" smtClean="0"/>
              <a:t>กำหนดเพิ่มเติมให้ </a:t>
            </a:r>
            <a:r>
              <a:rPr lang="th-TH" dirty="0" err="1" smtClean="0"/>
              <a:t>กสทช.</a:t>
            </a:r>
            <a:r>
              <a:rPr lang="th-TH" dirty="0" smtClean="0"/>
              <a:t> และเลขาธิการ </a:t>
            </a:r>
            <a:r>
              <a:rPr lang="th-TH" dirty="0" err="1" smtClean="0"/>
              <a:t>กสทช.</a:t>
            </a:r>
            <a:r>
              <a:rPr lang="th-TH" dirty="0" smtClean="0"/>
              <a:t> เป็นเจ้าพนักงานของรัฐที่อยู่ภายใต้อำนาจในกฎหมายประกอบรัฐธรรมนูญ ว่าด้วยผู้ตรวจการแผ่นดิน และประชาชนผู้เสียหายหรือผู้เห็นผิดจากการดำเนินการของ </a:t>
            </a:r>
            <a:r>
              <a:rPr lang="th-TH" dirty="0" err="1" smtClean="0"/>
              <a:t>กสทช.</a:t>
            </a:r>
            <a:r>
              <a:rPr lang="th-TH" dirty="0" smtClean="0"/>
              <a:t> สามารถร้องเรียนต่อผู้ตรวจการแผ่นดินได้</a:t>
            </a:r>
            <a:endParaRPr lang="th-TH" sz="1400" dirty="0" smtClean="0"/>
          </a:p>
          <a:p>
            <a:pPr lvl="1"/>
            <a:r>
              <a:rPr lang="th-TH" dirty="0" smtClean="0"/>
              <a:t>ผู้ตรวจการแผ่นดินมีอำนาจสอบสวนและเป็นหน่วยงานยื่นเรื่องฟ้องแทนผู้ได้รับผลกระทบได้</a:t>
            </a:r>
            <a:endParaRPr lang="en-US" sz="1800" dirty="0" smtClean="0"/>
          </a:p>
          <a:p>
            <a:pPr lvl="1"/>
            <a:endParaRPr lang="th-TH" dirty="0" smtClean="0"/>
          </a:p>
          <a:p>
            <a:pPr lvl="1"/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>
            <a:noAutofit/>
          </a:bodyPr>
          <a:lstStyle/>
          <a:p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ประเด็นเสนอเพิ่มเติม</a:t>
            </a:r>
            <a:endParaRPr lang="en-US" sz="4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ประเด็นเพิ่มเติม</a:t>
            </a:r>
            <a:endParaRPr lang="en-US" sz="4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ข้อบังคับในการประมูลคลื่นความถี่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การกำกับดูแลกันเองและการกำกับดูแลร่วม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การเป็นองค์กรกำกับดูแลแบบหลอมรวม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(Convergent Regulator) </a:t>
            </a:r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การแบ่งอำนาจหน้าที่ที่ชัดเจนระหว่าง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และกระทรวงเทคโนโลยีสารสนเทศและการสื่อสาร (ไอซีที)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การห้ามโอนสิทธิ์การใช้คลื่นความถี่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บทลงโทษ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endParaRPr lang="th-TH" sz="3200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endParaRPr lang="en-US" sz="32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ประเด็นเพิ่มเติม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การประมูลคลื่นความถี่</a:t>
            </a:r>
            <a:endParaRPr lang="en-US" sz="40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มี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ข้อเสนอจาก ดร.สุทธิพล ให้แก้ไขวิธีการจัดสรรคลื่นความถี่ในกิจการโทรคมนาคม (มาตรา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45)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ให้สามารถใช้วิธีการนอกเหนือจากการประมูลด้วย โดยให้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เป็นผู้เสนอวิธีการจัดสรรในขั้นแรกให้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คสช.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หรือ ครม. ให้ความ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เห็นชอบ</a:t>
            </a:r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โครงการฯ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เห็นว่าไม่ควรแก้ไขมาตรา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45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เนื่องจากการให้ใบอนุญาตกับผู้ประกอบกิจการโทรคมนาคมด้วยวิธีประมูลถือเป็นวิธีสากล และการประกอบกิจการโทรคมนาคมนั้นมีผลประโยชน์ทางเศรษฐกิจมาก (แตกต่างจากการให้บริการวิทยุและโทรทัศน์ ซึ่งมีเรื่องของประโยชน์สาธารณะด้านอื่นๆ เข้ามา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เกี่ยวข้อง)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โดย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สามารถกำหนดเงื่อนไขใบอนุญาตเพิ่มเติมเพื่อผลประโยชน์ต่อผู้บริโภคอยู่แล้ว หรือกระทั่งกันคลื่นบางช่วงให้ผู้ประกอบการรายใหม่เท่านั้นที่มีสิทธิ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ประมูลเพื่อ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เพิ่มการแข่งขันในตลาด</a:t>
            </a:r>
          </a:p>
          <a:p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endParaRPr lang="th-TH" sz="3200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endParaRPr lang="en-US" sz="32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ประเด็นเพิ่มเติม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การกำกับดูแลกันเองและการกำกับดูแลร่วม</a:t>
            </a:r>
            <a:r>
              <a:rPr lang="en-US" sz="40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endParaRPr lang="en-US" sz="40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ผู้รับ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บอนุญาตประกอบกิจการโทรคมนาคมต้องเป็นสมาชิกของสำนักงานคุ้มครองผู้บริโภคที่จัดตั้งขึ้นตามกฎหมาย หรือต้องรวมตัวกันจัดตั้งองค์กรวิชาชีพเพื่อรับและจัดการเรื่องร้องเรียน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ในกิจการกระจายเสียงและกิจการโทรทัศน์ กฎหมายควรพิจารณาถึงกลไกการกำกับดูแลร่วมที่สร้างแรงจูงใจในการรวมตัวกันของภาควิชาชีพเพื่อรับและจัดการเรื่องร้องเรียน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ให้มีการปรับแก้มาตรา 40 แห่ง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พรบ.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การประกอบกิจการกระจายเสียงและกิจการโทรทัศน์ พ.ศ. 2551 ที่กำหนดให้บุคคลสามารถร้องเรียนต่อ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และให้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ส่งเรื่องพร้อมความเห็นให้องค์กรวิชาชีพดำเนินการเยียวยากับผู้เสียหาย ซึ่งเป็นวิธีที่มีกระบวนการตรงข้ามกับแนวทางการกำกับดูแลกันเองและการกำกับดูแลร่วม ดังนั้นจึง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ควรปรับแก้ให้กระบวนการร้องเรียนนั้นต้องเริ่มต้นที่องค์กรวิชาชีพ และ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 จะรับเรื่องร้องเรียนก็ต่อเมื่อบุคคลนั้นได้ร้องเรียนไปยังองค์กรวิชาชีพก่อน</a:t>
            </a:r>
            <a:endParaRPr lang="en-US" b="1" dirty="0" smtClean="0">
              <a:latin typeface="TH SarabunPSK" pitchFamily="34" charset="-34"/>
              <a:cs typeface="TH SarabunPSK" pitchFamily="34" charset="-34"/>
            </a:endParaRPr>
          </a:p>
          <a:p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endParaRPr lang="th-TH" sz="3200" dirty="0" smtClean="0">
              <a:latin typeface="TH SarabunPSK" pitchFamily="34" charset="-34"/>
              <a:cs typeface="TH SarabunPSK" pitchFamily="34" charset="-34"/>
            </a:endParaRPr>
          </a:p>
          <a:p>
            <a:pPr lvl="1"/>
            <a:endParaRPr lang="en-US" sz="32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เกริ่นนำ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ประเด็นสำคัญ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รัฐธรรมนูญ 2550 บัญญัติให้มีการตรา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กฎหมายจัดตั้ง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เพื่อทำหน้าที่จัดสรรคลื่นความถี่และกำกับการประกอบกิจการวิทยุกระจายเสียง วิทยุโทรทัศน์ และกิจการโทรคมนาคม เพื่อประโยชน์สูงสุดของประชาชน</a:t>
            </a:r>
            <a:endParaRPr lang="en-US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พ.ร.บ. องค์กรจัดสรรคลื่นความถี่ฯ มุ่งหมายให้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เป็นองค์กรอิสระที่ปลอดจากการแทรกแซงทางการเมือง ขณะเดียวกันการดำเนินงานก็ต้องเป็นไปตามแนวทางของ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บาลองค์กรที่ดี</a:t>
            </a: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ระบบ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บาลของ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ในช่วงเกือบ 3 ปี ถูกวิจารณ์ว่ามีปัญหาในหลากหลายมิติ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แม้จะมีความพยายามใน พ.ร.บ. องค์กรจัดสรรคลื่นความถี่ฯ ที่จะสร้างระบบ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บาลองค์กรที่ดี ทว่ากฎหมายก็ยังมีช่องโหว่ในเรื่องการตีความ การบังคับใช้ และการออกแบบเชิง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โครงสร้าง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ขอบคุณครับ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143000"/>
          </a:xfrm>
        </p:spPr>
        <p:txBody>
          <a:bodyPr>
            <a:noAutofit/>
          </a:bodyPr>
          <a:lstStyle/>
          <a:p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บทบัญญัติด้าน</a:t>
            </a:r>
            <a:r>
              <a:rPr lang="th-TH" sz="4800" b="1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บาลใน พ.ร.บ. 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องค์กรจัดสรรคลื่นความถี่ฯ</a:t>
            </a:r>
            <a:endParaRPr lang="en-US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บทบัญญัติด้าน</a:t>
            </a:r>
            <a:r>
              <a:rPr lang="th-TH" sz="4000" b="1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บาลใน พ.ร.บ. องค์กรฯ</a:t>
            </a:r>
            <a:endParaRPr lang="en-US" sz="4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ด้านการเปิดเผยข้อมูลข่าวสาร</a:t>
            </a:r>
          </a:p>
          <a:p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ต้องเปิดเผยรายงานการประชุมพร้อมทั้งผลการลงมติของที่ประชุมทั้งรายบุคคลและทั้งคณะให้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สาธารณชน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โดยต้อง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ดําเนินการ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ภายในระยะเวลาไม่เกินสามสิบวันนับแต่วันที่ได้มีการลงมติ (มาตรา 24) 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เปิดเผยข้อมูลเกี่ยวกับการดำเนินงานให้ประชาชนทราบ เช่น ผลการ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ศึกษาวิจัยที่ว่า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จ้างให้หน่วยงานภายนอก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ดำเนินการ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ฯลฯ (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มาตรา 59)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บทบัญญัติด้าน</a:t>
            </a:r>
            <a:r>
              <a:rPr lang="th-TH" sz="4000" b="1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บาลใน พ.ร.บ. องค์กรฯ</a:t>
            </a:r>
            <a:endParaRPr lang="en-US" sz="4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ด้านการกำหนดนโยบาย</a:t>
            </a: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จัดรับฟังความคิดเห็นของผู้มีส่วนได้เสียและประชาชนเพื่อนำความคิดเห็นที่ได้มาประกอบการพิจารณา โดยต้องให้ข้อมูลเกี่ยวกับความเป็นมาและสรุปสาระและประเด็นสำคัญเกี่ยวกับเรื่องที่จะรับฟังความคิดเห็น โดยระยะเวลาในการรับฟังความคิดเห็นต้องไม่น้อยกว่าสามสิบวัน </a:t>
            </a:r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สำนักงานฯ จัดทำสรุปผลการรับฟังความเห็นที่ประกอบด้วยความคิดเห็นที่ได้รับมติหรือผลการพิจารณาของ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ที่มีต่อความคิดเห็นดังกล่าว พร้อมทั้งเหตุผลและแนวทางในการดำเนินการต่อไป และเผยแพร่บันทึกดังกล่าว (มาตรา 28)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บทบัญญัติด้าน</a:t>
            </a:r>
            <a:r>
              <a:rPr lang="th-TH" sz="4000" b="1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บาลใน พ.ร.บ. องค์กรฯ</a:t>
            </a:r>
            <a:endParaRPr lang="en-US" sz="4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ด้านการกำหนดนโยบาย</a:t>
            </a: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มีหน้าที่ศึกษารวบรวมและวิเคราะห์ข้อมูลเกี่ยวกับคลื่นความถี่ การใช้คลื่นความถี่ การประกอบกิจการแพร่ภาพกระจายเสียงและกิจการโทรคมคม (มาตรา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53 (5))</a:t>
            </a:r>
          </a:p>
          <a:p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มีอำนาจแต่งตั้งอนุกรรมการหรือคณะทำงานเพื่อช่วยให้ความเห็นในการดำเนินงานและการออกนโยบายของ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(มาตรา 33)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บทบัญญัติด้าน</a:t>
            </a:r>
            <a:r>
              <a:rPr lang="th-TH" sz="4000" b="1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บาลใน พ.ร.บ. องค์กรฯ</a:t>
            </a:r>
            <a:endParaRPr lang="en-US" sz="4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ด้านกลไก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การตรวจสอบภายใน</a:t>
            </a:r>
          </a:p>
          <a:p>
            <a:pPr lvl="0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คณะอนุกรรมการ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ในการ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คุ้มครองผู้บริโภคฯ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&gt;&gt;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พิจารณา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และเสนอความเห็นเกี่ยวกับเรื่องร้องเรียนและปฏิบัติหน้าที่อื่น ทั้งนี้ ตามที่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กำหนด (มาตรา 31)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คณะกรรมการ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ตรวจสอบ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ภายใน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&gt;&gt;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ตรวจสอบ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การเงิน การบัญชี และการพัสดุของสำนักงาน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โดยมีอิสระในการปฏิบัติหน้าที่ (มาตรา 68)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กองทุน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วิจัยและพัฒนาฯ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&gt;&gt;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บริการ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กองทุนและเสนอความเห็นเกี่ยวกับการจัดสรรเงินกองทุนเพื่อใช้จ่ายต่อ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เพื่อพิจารณาให้ความเห็นชอบ (หมวด 4 เรื่อง กองทุนวิจัยและพัฒนาฯ)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บทบัญญัติด้าน</a:t>
            </a:r>
            <a:r>
              <a:rPr lang="th-TH" sz="4000" b="1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บาลใน พ.ร.บ. องค์กรฯ</a:t>
            </a:r>
            <a:endParaRPr lang="en-US" sz="4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ด้านกลไก</a:t>
            </a:r>
            <a:r>
              <a:rPr lang="th-TH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การตรวจสอบภายนอก</a:t>
            </a:r>
          </a:p>
          <a:p>
            <a:pPr lvl="0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คณะกรรมการ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ติดตามและประเมินผลการปฏิบัติงาน (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กตป.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)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&gt;&gt;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ตรวจสอบ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และประเมินผลการดำเนินงานของ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ซึ่ง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ต้องนำ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รายงานดังกล่าวเสนอต่อรัฐสภาและเปิดเผยรายงานดังกล่าว (หมวด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6)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lvl="0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หาก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ไม่ปฏิบัติหน้าที่ตามกฎหมายอย่างมีประสิทธิภาพ บุคคลดังต่อไปนี้ คือ 1) ส.ส. ไม่น้อยกว่าหนึ่งในสี่ 2)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ส.ว.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ไม่น้อยกว่าหนึ่งในสี่ และ 3) ประชาชนผู้ใช้บริการซึ่งได้รับผลกระทบไม่น้อยกว่าสองหมื่นคน มีสิทธิร้องขอต่อประธานวุฒิสภาเพื่อให้วุฒิสภามีมติให้ 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กสทช.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พ้นจากตำแหน่งทั้งคณะ (มาตรา 22 )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10155</TotalTime>
  <Words>6919</Words>
  <Application>Microsoft Office PowerPoint</Application>
  <PresentationFormat>นำเสนอทางหน้าจอ (4:3)</PresentationFormat>
  <Paragraphs>282</Paragraphs>
  <Slides>30</Slides>
  <Notes>25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30</vt:i4>
      </vt:variant>
    </vt:vector>
  </HeadingPairs>
  <TitlesOfParts>
    <vt:vector size="31" baseType="lpstr">
      <vt:lpstr>ชุดรูปแบบของ Office</vt:lpstr>
      <vt:lpstr>บทวิเคราะห์บทบัญญัติว่าด้วยธรรมาภิบาลใน พ.ร.บ. องค์กร จัดสรรคลื่นความถี่และกำกับการประกอบกิจการวิทยุกระจายเสียง  วิทยุโทรทัศน์ และกิจการโทรคมนาคม พ.ศ. 2553  และข้อเสนอในการปรับปรุง</vt:lpstr>
      <vt:lpstr>โครงร่างการนำเสนอ</vt:lpstr>
      <vt:lpstr>เกริ่นนำ: ประเด็นสำคัญ</vt:lpstr>
      <vt:lpstr>บทบัญญัติด้านธรรมาภิบาลใน พ.ร.บ. องค์กรจัดสรรคลื่นความถี่ฯ</vt:lpstr>
      <vt:lpstr>บทบัญญัติด้านธรรมาภิบาลใน พ.ร.บ. องค์กรฯ</vt:lpstr>
      <vt:lpstr>บทบัญญัติด้านธรรมาภิบาลใน พ.ร.บ. องค์กรฯ</vt:lpstr>
      <vt:lpstr>บทบัญญัติด้านธรรมาภิบาลใน พ.ร.บ. องค์กรฯ</vt:lpstr>
      <vt:lpstr>บทบัญญัติด้านธรรมาภิบาลใน พ.ร.บ. องค์กรฯ</vt:lpstr>
      <vt:lpstr>บทบัญญัติด้านธรรมาภิบาลใน พ.ร.บ. องค์กรฯ</vt:lpstr>
      <vt:lpstr>บทบัญญัติด้านธรรมาภิบาลใน พ.ร.บ. องค์กรฯ</vt:lpstr>
      <vt:lpstr>ปัญหาด้านธรรมาภิบาลและข้อเสนอแนะ</vt:lpstr>
      <vt:lpstr>ปัญหาธรรมาภิบาล: การเปิดเผยข้อมูล</vt:lpstr>
      <vt:lpstr>ข้อเสนอแนะ: การเปิดเผยข้อมูล</vt:lpstr>
      <vt:lpstr>ปัญหาธรรมาภิบาล: การกำหนดนโยบาย</vt:lpstr>
      <vt:lpstr>ข้อเสนอแนะ: การกำหนดนโยบาย</vt:lpstr>
      <vt:lpstr>ปัญหา: การรับเรื่องร้องเรียนและการคุ้มครองผู้บริโภค</vt:lpstr>
      <vt:lpstr>ข้อเสนอแนะ: การรับเรื่องร้องเรียนและการคุ้มครองผู้บริโภค</vt:lpstr>
      <vt:lpstr>ข้อเสนอแนะ: การรับเรื่องร้องเรียนและการคุ้มครองผู้บริโภค</vt:lpstr>
      <vt:lpstr>ข้อเสนอแนะ: การรับเรื่องร้องเรียนและการคุ้มครองผู้บริโภค</vt:lpstr>
      <vt:lpstr>ข้อเสนอแนะ: การรับเรื่องร้องเรียนและการคุ้มครองผู้บริโภค</vt:lpstr>
      <vt:lpstr>ปัญหาธรรมาภิบาล: การใช้งบประมาณ</vt:lpstr>
      <vt:lpstr>ข้อเสนอแนะ: การใช้งบประมาณ</vt:lpstr>
      <vt:lpstr>ปัญหาธรรมาภิบาล: กลไกการตรวจสอบ</vt:lpstr>
      <vt:lpstr>ข้อเสนอแนะ: กลไกการตรวจสอบ</vt:lpstr>
      <vt:lpstr>ข้อเสนอแนะ: กลไกการตรวจสอบ</vt:lpstr>
      <vt:lpstr>ประเด็นเสนอเพิ่มเติม</vt:lpstr>
      <vt:lpstr>ประเด็นเพิ่มเติม</vt:lpstr>
      <vt:lpstr>ประเด็นเพิ่มเติม: การประมูลคลื่นความถี่</vt:lpstr>
      <vt:lpstr>ประเด็นเพิ่มเติม: การกำกับดูแลกันเองและการกำกับดูแลร่วม </vt:lpstr>
      <vt:lpstr>ขอบคุณครับ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Worapoj</dc:creator>
  <cp:lastModifiedBy>Worapoj</cp:lastModifiedBy>
  <cp:revision>286</cp:revision>
  <dcterms:created xsi:type="dcterms:W3CDTF">2014-04-07T04:47:30Z</dcterms:created>
  <dcterms:modified xsi:type="dcterms:W3CDTF">2014-07-20T17:57:55Z</dcterms:modified>
</cp:coreProperties>
</file>