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4" r:id="rId26"/>
    <p:sldId id="285" r:id="rId27"/>
    <p:sldId id="286" r:id="rId28"/>
    <p:sldId id="287" r:id="rId29"/>
    <p:sldId id="289" r:id="rId30"/>
    <p:sldId id="291" r:id="rId31"/>
  </p:sldIdLst>
  <p:sldSz cx="9144000" cy="6858000" type="screen4x3"/>
  <p:notesSz cx="7315200" cy="96012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สามเหลี่ยมหน้าจั่ว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สามเหลี่ยมหน้าจั่ว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5" name="ตัวเชื่อมต่อตรง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สามเหลี่ยมหน้าจั่ว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สามเหลี่ยมหน้าจั่ว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เนื้อหา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สามเหลี่ยมหน้าจั่ว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BCEFAC-5052-49AC-B3C4-BFDD00FA0B24}" type="datetimeFigureOut">
              <a:rPr lang="th-TH" smtClean="0"/>
              <a:pPr/>
              <a:t>11/03/59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3DC13D-6BC4-43C5-809B-A92CF884D53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8" name="ตัวเชื่อมต่อตรง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ตัวเชื่อมต่อตรง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ามเหลี่ยมหน้าจั่ว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สิทธิและเสรีภาพของปวงชนชาวไทย</a:t>
            </a:r>
            <a:br>
              <a:rPr lang="th-TH" b="1" dirty="0">
                <a:latin typeface="TH Niramit AS" pitchFamily="2" charset="-34"/>
                <a:cs typeface="TH Niramit AS" pitchFamily="2" charset="-34"/>
              </a:rPr>
            </a:br>
            <a:r>
              <a:rPr lang="th-TH" b="1" dirty="0">
                <a:latin typeface="TH Niramit AS" pitchFamily="2" charset="-34"/>
                <a:cs typeface="TH Niramit AS" pitchFamily="2" charset="-34"/>
              </a:rPr>
              <a:t>ร่างรัฐธรรมนูญ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th-TH" b="1" dirty="0" err="1">
                <a:latin typeface="TH Niramit AS" pitchFamily="2" charset="-34"/>
                <a:cs typeface="TH Niramit AS" pitchFamily="2" charset="-34"/>
              </a:rPr>
              <a:t>สุวรรณา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 สมบัติรักษาสุข</a:t>
            </a:r>
          </a:p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ประธานศูนย์ศึกษากฎหมายและนโยบายสื่อมวลชน </a:t>
            </a:r>
          </a:p>
          <a:p>
            <a:r>
              <a:rPr lang="th-TH" b="1" dirty="0" err="1">
                <a:latin typeface="TH Niramit AS" pitchFamily="2" charset="-34"/>
                <a:cs typeface="TH Niramit AS" pitchFamily="2" charset="-34"/>
              </a:rPr>
              <a:t>สถาบันอิศ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รา มูลนิธิพัฒนาสื่อมวลชนแห่งประเทศไทย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solidFill>
                  <a:srgbClr val="FF00FF"/>
                </a:solidFill>
                <a:latin typeface="TH Niramit AS" pitchFamily="2" charset="-34"/>
                <a:cs typeface="TH Niramit AS" pitchFamily="2" charset="-34"/>
              </a:rPr>
              <a:t>องค์กรอิสระทางปกครอง</a:t>
            </a:r>
            <a:br>
              <a:rPr lang="th-TH" b="1" dirty="0">
                <a:solidFill>
                  <a:srgbClr val="FF00FF"/>
                </a:solidFill>
                <a:latin typeface="TH Niramit AS" pitchFamily="2" charset="-34"/>
                <a:cs typeface="TH Niramit AS" pitchFamily="2" charset="-34"/>
              </a:rPr>
            </a:br>
            <a:r>
              <a:rPr lang="th-TH" b="1" dirty="0">
                <a:solidFill>
                  <a:srgbClr val="FF00FF"/>
                </a:solidFill>
                <a:latin typeface="TH Niramit AS" pitchFamily="2" charset="-34"/>
                <a:cs typeface="TH Niramit AS" pitchFamily="2" charset="-34"/>
              </a:rPr>
              <a:t>ทำหน้าที่กำกับกิจการทางเศรษฐกิจเฉพาะสาขา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b="1" dirty="0">
                <a:latin typeface="TH Niramit AS" pitchFamily="2" charset="-34"/>
                <a:cs typeface="TH Niramit AS" pitchFamily="2" charset="-34"/>
              </a:rPr>
              <a:t>ปัญหา</a:t>
            </a:r>
            <a:r>
              <a:rPr lang="th-TH" b="1" u="sng" dirty="0">
                <a:latin typeface="TH Niramit AS" pitchFamily="2" charset="-34"/>
                <a:cs typeface="TH Niramit AS" pitchFamily="2" charset="-34"/>
              </a:rPr>
              <a:t>ความเป็นกลาง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ของฝ่ายปกครองและเจ้าหน้าที่ของรัฐ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r>
              <a:rPr lang="en-US" dirty="0">
                <a:latin typeface="TH Niramit AS" pitchFamily="2" charset="-34"/>
                <a:cs typeface="TH Niramit AS" pitchFamily="2" charset="-34"/>
              </a:rPr>
              <a:t>•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3200" b="1" i="1" dirty="0">
                <a:latin typeface="TH Niramit AS" pitchFamily="2" charset="-34"/>
                <a:cs typeface="TH Niramit AS" pitchFamily="2" charset="-34"/>
              </a:rPr>
              <a:t>หลักความเป็นกลางและปราศจากอคติของเจ้าหน้าที่ของรัฐ   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ต้องได้รับความคุ้มครองตามกฎหมายและรัฐธรรมนูญ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r>
              <a:rPr lang="en-US" dirty="0">
                <a:latin typeface="TH Niramit AS" pitchFamily="2" charset="-34"/>
                <a:cs typeface="TH Niramit AS" pitchFamily="2" charset="-34"/>
              </a:rPr>
              <a:t>•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แต่</a:t>
            </a:r>
            <a:r>
              <a:rPr lang="en-US" b="1" dirty="0">
                <a:latin typeface="TH Niramit AS" pitchFamily="2" charset="-34"/>
                <a:cs typeface="TH Niramit AS" pitchFamily="2" charset="-34"/>
              </a:rPr>
              <a:t>....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0">
              <a:buNone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    </a:t>
            </a:r>
            <a:r>
              <a:rPr lang="th-TH" sz="3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หลักความเป็นกลางและปราศจากอคติของเจ้าหน้าที่ของรัฐ ในแดนทางเศรษฐกิจ ตรวจสอบได้ยากทั้งโดยองค์กรศาลและโดยสังคม</a:t>
            </a:r>
            <a:endParaRPr lang="en-US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endParaRPr lang="th-TH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องค์กรอิสระทางปกครอง</a:t>
            </a:r>
            <a:br>
              <a:rPr lang="th-TH" b="1" dirty="0">
                <a:latin typeface="TH Niramit AS" pitchFamily="2" charset="-34"/>
                <a:cs typeface="TH Niramit AS" pitchFamily="2" charset="-34"/>
              </a:rPr>
            </a:br>
            <a:r>
              <a:rPr lang="th-TH" b="1" dirty="0">
                <a:latin typeface="TH Niramit AS" pitchFamily="2" charset="-34"/>
                <a:cs typeface="TH Niramit AS" pitchFamily="2" charset="-34"/>
              </a:rPr>
              <a:t>ทำหน้าที่กำกับกิจการทางเศรษฐกิจเฉพาะสาขา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2800" b="1" i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๒</a:t>
            </a:r>
            <a:r>
              <a:rPr lang="en-US" sz="2800" b="1" i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. </a:t>
            </a:r>
            <a:r>
              <a:rPr lang="th-TH" sz="2800" b="1" i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ปัจจัยภายนอก</a:t>
            </a:r>
            <a:r>
              <a:rPr lang="en-US" sz="2800" b="1" i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sz="2800" b="1" i="1" dirty="0">
                <a:latin typeface="TH Niramit AS" pitchFamily="2" charset="-34"/>
                <a:cs typeface="TH Niramit AS" pitchFamily="2" charset="-34"/>
              </a:rPr>
              <a:t>: </a:t>
            </a:r>
            <a:r>
              <a:rPr lang="th-TH" sz="2800" b="1" i="1" dirty="0">
                <a:latin typeface="TH Niramit AS" pitchFamily="2" charset="-34"/>
                <a:cs typeface="TH Niramit AS" pitchFamily="2" charset="-34"/>
              </a:rPr>
              <a:t>โลกา</a:t>
            </a:r>
            <a:r>
              <a:rPr lang="th-TH" sz="2800" b="1" i="1" dirty="0" err="1">
                <a:latin typeface="TH Niramit AS" pitchFamily="2" charset="-34"/>
                <a:cs typeface="TH Niramit AS" pitchFamily="2" charset="-34"/>
              </a:rPr>
              <a:t>ภิ</a:t>
            </a:r>
            <a:r>
              <a:rPr lang="th-TH" sz="2800" b="1" i="1" dirty="0">
                <a:latin typeface="TH Niramit AS" pitchFamily="2" charset="-34"/>
                <a:cs typeface="TH Niramit AS" pitchFamily="2" charset="-34"/>
              </a:rPr>
              <a:t>วัตรหรือภูมิภาคนิยมของระบบเศรษฐกิจ</a:t>
            </a:r>
            <a:endParaRPr lang="en-US" sz="2800" b="1" dirty="0"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r>
              <a:rPr lang="en-US" sz="2800" b="1" dirty="0">
                <a:latin typeface="TH Niramit AS" pitchFamily="2" charset="-34"/>
                <a:cs typeface="TH Niramit AS" pitchFamily="2" charset="-34"/>
              </a:rPr>
              <a:t>• 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แนวโน้มการ</a:t>
            </a:r>
            <a:r>
              <a:rPr lang="th-TH" sz="3200" b="1" u="sng" dirty="0">
                <a:latin typeface="TH Niramit AS" pitchFamily="2" charset="-34"/>
                <a:cs typeface="TH Niramit AS" pitchFamily="2" charset="-34"/>
              </a:rPr>
              <a:t>ยกระดับเศรษฐกิจ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จากตลาดภายในรัฐเป็นตลาดร่วม</a:t>
            </a:r>
            <a:endParaRPr lang="en-US" sz="3200" b="1" dirty="0"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• 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ความจำเป็นต้อง</a:t>
            </a:r>
            <a:r>
              <a:rPr lang="th-TH" sz="3200" b="1" u="sng" dirty="0">
                <a:latin typeface="TH Niramit AS" pitchFamily="2" charset="-34"/>
                <a:cs typeface="TH Niramit AS" pitchFamily="2" charset="-34"/>
              </a:rPr>
              <a:t>สร้างความน่าเชื่อถือไว้วางใจ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ในทางระหว่างประเทศ</a:t>
            </a:r>
            <a:endParaRPr lang="en-US" sz="3200" b="1" dirty="0"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• 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การ</a:t>
            </a:r>
            <a:r>
              <a:rPr lang="th-TH" sz="3200" b="1" u="sng" dirty="0">
                <a:latin typeface="TH Niramit AS" pitchFamily="2" charset="-34"/>
                <a:cs typeface="TH Niramit AS" pitchFamily="2" charset="-34"/>
              </a:rPr>
              <a:t>สร้างสภาพแวดล้อมทางเศรษฐกิจ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ที่เป็น</a:t>
            </a: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  </a:t>
            </a:r>
            <a:r>
              <a:rPr lang="en-US" sz="3200" b="1" u="sng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sz="3200" b="1" u="sng" dirty="0">
                <a:latin typeface="TH Niramit AS" pitchFamily="2" charset="-34"/>
                <a:cs typeface="TH Niramit AS" pitchFamily="2" charset="-34"/>
              </a:rPr>
              <a:t>ภววิสัย</a:t>
            </a:r>
            <a:r>
              <a:rPr lang="en-US" sz="3200" b="1" u="sng" dirty="0"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: 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กฎกติกากลางของตลาด</a:t>
            </a: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 (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กติกาการแข่งขัน การควบคุมกำกับ มาตรฐานสินค้า</a:t>
            </a: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-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บริการราคา ฯลฯ</a:t>
            </a: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endParaRPr lang="th-TH" sz="2800" b="1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h-TH" sz="3600" b="1" dirty="0">
                <a:latin typeface="TH Niramit AS" pitchFamily="2" charset="-34"/>
                <a:cs typeface="TH Niramit AS" pitchFamily="2" charset="-34"/>
              </a:rPr>
              <a:t>ลักษณะทางกฎหมายของ</a:t>
            </a:r>
            <a:r>
              <a:rPr lang="en-US" sz="36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3600" b="1" dirty="0">
                <a:latin typeface="TH Niramit AS" pitchFamily="2" charset="-34"/>
                <a:cs typeface="TH Niramit AS" pitchFamily="2" charset="-34"/>
              </a:rPr>
              <a:t>คำว่า </a:t>
            </a:r>
            <a:r>
              <a:rPr lang="en-US" sz="3600" b="1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sz="3600" b="1" dirty="0">
                <a:latin typeface="TH Niramit AS" pitchFamily="2" charset="-34"/>
                <a:cs typeface="TH Niramit AS" pitchFamily="2" charset="-34"/>
              </a:rPr>
              <a:t>ความเป็นอิสระ</a:t>
            </a:r>
            <a:r>
              <a:rPr lang="en-US" sz="3600" b="1" dirty="0">
                <a:latin typeface="TH Niramit AS" pitchFamily="2" charset="-34"/>
                <a:cs typeface="TH Niramit AS" pitchFamily="2" charset="-34"/>
              </a:rPr>
              <a:t>”</a:t>
            </a:r>
            <a:br>
              <a:rPr lang="en-US" sz="3600" b="1" dirty="0">
                <a:latin typeface="TH Niramit AS" pitchFamily="2" charset="-34"/>
                <a:cs typeface="TH Niramit AS" pitchFamily="2" charset="-34"/>
              </a:rPr>
            </a:br>
            <a:r>
              <a:rPr lang="en-US" sz="3600" b="1" dirty="0">
                <a:latin typeface="TH Niramit AS" pitchFamily="2" charset="-34"/>
                <a:cs typeface="TH Niramit AS" pitchFamily="2" charset="-34"/>
              </a:rPr>
              <a:t>(INDEPENDENCE)</a:t>
            </a:r>
            <a:endParaRPr lang="th-TH" sz="3600" b="1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200000"/>
              </a:lnSpc>
              <a:buFont typeface="Wingdings" pitchFamily="2" charset="2"/>
              <a:buChar char="v"/>
            </a:pPr>
            <a:r>
              <a:rPr lang="th-TH" sz="4000" b="1" dirty="0">
                <a:latin typeface="TH Niramit AS" pitchFamily="2" charset="-34"/>
                <a:cs typeface="TH Niramit AS" pitchFamily="2" charset="-34"/>
              </a:rPr>
              <a:t>โครงสร้างองค์กร</a:t>
            </a:r>
            <a:endParaRPr lang="en-US" sz="4000" b="1" dirty="0">
              <a:latin typeface="TH Niramit AS" pitchFamily="2" charset="-34"/>
              <a:cs typeface="TH Niramit AS" pitchFamily="2" charset="-34"/>
            </a:endParaRPr>
          </a:p>
          <a:p>
            <a:pPr lvl="1">
              <a:lnSpc>
                <a:spcPct val="200000"/>
              </a:lnSpc>
              <a:buFont typeface="Wingdings" pitchFamily="2" charset="2"/>
              <a:buChar char="v"/>
            </a:pPr>
            <a:r>
              <a:rPr lang="th-TH" sz="4000" b="1" dirty="0">
                <a:latin typeface="TH Niramit AS" pitchFamily="2" charset="-34"/>
                <a:cs typeface="TH Niramit AS" pitchFamily="2" charset="-34"/>
              </a:rPr>
              <a:t>ตัวบุคคลผู้ดำรงตำแหน่ง</a:t>
            </a:r>
            <a:endParaRPr lang="en-US" sz="4000" b="1" dirty="0">
              <a:latin typeface="TH Niramit AS" pitchFamily="2" charset="-34"/>
              <a:cs typeface="TH Niramit AS" pitchFamily="2" charset="-34"/>
            </a:endParaRPr>
          </a:p>
          <a:p>
            <a:pPr lvl="1">
              <a:lnSpc>
                <a:spcPct val="200000"/>
              </a:lnSpc>
              <a:buFont typeface="Wingdings" pitchFamily="2" charset="2"/>
              <a:buChar char="v"/>
            </a:pPr>
            <a:r>
              <a:rPr lang="th-TH" sz="4000" b="1" dirty="0">
                <a:latin typeface="TH Niramit AS" pitchFamily="2" charset="-34"/>
                <a:cs typeface="TH Niramit AS" pitchFamily="2" charset="-34"/>
              </a:rPr>
              <a:t>การปฏิบัติหน้าที่</a:t>
            </a:r>
          </a:p>
          <a:p>
            <a:endParaRPr lang="th-TH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อิสระทางโครงสร้างองค์กร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990600" y="1295400"/>
            <a:ext cx="6805486" cy="4641433"/>
          </a:xfrm>
        </p:spPr>
        <p:txBody>
          <a:bodyPr>
            <a:normAutofit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จัดตั้งโดยกฎหมายของรัฐสภา คือพระราชบัญญัติ</a:t>
            </a:r>
            <a:endParaRPr lang="en-US" b="1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ไม่อยู่ภายใต้สังกัดหน่วยงานของรัฐหน่วยใด</a:t>
            </a:r>
            <a:endParaRPr lang="en-US" b="1" dirty="0">
              <a:solidFill>
                <a:srgbClr val="00B050"/>
              </a:solidFill>
              <a:latin typeface="TH Niramit AS" pitchFamily="2" charset="-34"/>
              <a:cs typeface="TH Niramit AS" pitchFamily="2" charset="-34"/>
            </a:endParaRPr>
          </a:p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มักอยู่ในรูปของ</a:t>
            </a:r>
            <a:r>
              <a:rPr lang="en-US" b="1" dirty="0">
                <a:latin typeface="TH Niramit AS" pitchFamily="2" charset="-34"/>
                <a:cs typeface="TH Niramit AS" pitchFamily="2" charset="-34"/>
              </a:rPr>
              <a:t> “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องค์กรกลุ่ม</a:t>
            </a:r>
            <a:r>
              <a:rPr lang="en-US" b="1" dirty="0">
                <a:latin typeface="TH Niramit AS" pitchFamily="2" charset="-34"/>
                <a:cs typeface="TH Niramit AS" pitchFamily="2" charset="-34"/>
              </a:rPr>
              <a:t>” (collegial body)</a:t>
            </a:r>
          </a:p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เป็นหรือไม่เป็นนิติบุคคล</a:t>
            </a:r>
            <a:r>
              <a:rPr lang="en-US" b="1" dirty="0">
                <a:latin typeface="TH Niramit AS" pitchFamily="2" charset="-34"/>
                <a:cs typeface="TH Niramit AS" pitchFamily="2" charset="-34"/>
              </a:rPr>
              <a:t> (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แต่เลขานุการต้องเป็นนิติบุคคล</a:t>
            </a:r>
            <a:r>
              <a:rPr lang="en-US" b="1" dirty="0"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มีทรัพยากรที่จำเป็นและเพียงพอแก่การปฏิบัติหน้าที่ให้บรรลุเป้าหมาย</a:t>
            </a:r>
            <a:endParaRPr lang="en-US" b="1" dirty="0">
              <a:solidFill>
                <a:srgbClr val="00B050"/>
              </a:solidFill>
              <a:latin typeface="TH Niramit AS" pitchFamily="2" charset="-34"/>
              <a:cs typeface="TH Niramit AS" pitchFamily="2" charset="-34"/>
            </a:endParaRPr>
          </a:p>
          <a:p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มีอิสระในด้านงบประมาณและการบริหารเงิน</a:t>
            </a:r>
          </a:p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มีการบรรจุแต่งตั้งเจ้าหน้าที่ บุคลากรของตนเอง</a:t>
            </a:r>
            <a:endParaRPr lang="en-US" b="1" dirty="0">
              <a:latin typeface="TH Niramit AS" pitchFamily="2" charset="-34"/>
              <a:cs typeface="TH Niramit AS" pitchFamily="2" charset="-34"/>
            </a:endParaRPr>
          </a:p>
          <a:p>
            <a:endParaRPr lang="th-TH" b="1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อิสระด้านตัวบุคคลผู้ดำรงตำแหน่ง</a:t>
            </a:r>
            <a:endParaRPr lang="en-US" b="1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143000" y="1447800"/>
            <a:ext cx="6805486" cy="4944666"/>
          </a:xfrm>
        </p:spPr>
        <p:txBody>
          <a:bodyPr>
            <a:normAutofit fontScale="92500" lnSpcReduction="10000"/>
          </a:bodyPr>
          <a:lstStyle/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กำหนดวิธีการสรรหาและแต่งตั้งสมาชิกขององค์กรไว้ในกฎหมายอย่างชัดเจน 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สมาชิกขององค์กรอาจได้รับการแต่งตั้งจากรัฐบาล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 (</a:t>
            </a:r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ไม่ถือว่าขัดต่อหลักความอิสระ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pPr lvl="1"/>
            <a:r>
              <a:rPr lang="th-TH" dirty="0">
                <a:latin typeface="TH Niramit AS" pitchFamily="2" charset="-34"/>
                <a:cs typeface="TH Niramit AS" pitchFamily="2" charset="-34"/>
              </a:rPr>
              <a:t>คัดเลือกโดยคณะกรรมการสรรหา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=&gt;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สภาผู้แทนฯ กลั่นกรอง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=&gt;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วุฒิสภา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dirty="0">
                <a:latin typeface="TH Niramit AS" pitchFamily="2" charset="-34"/>
                <a:cs typeface="TH Niramit AS" pitchFamily="2" charset="-34"/>
              </a:rPr>
              <a:t>ตัดสินใจ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=&gt;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พระมหากษัตริย์ทรงโปรดเกล้าฯ แต่งตั้ง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เชื่อมโยงกับผู้แทนประชาชน</a:t>
            </a:r>
            <a:endParaRPr lang="en-US" b="1" dirty="0">
              <a:solidFill>
                <a:srgbClr val="00B050"/>
              </a:solidFill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มีกฎหมายให้หลักประกันสถานภาพสมาชิกขององค์กรในระหว่างการปฏิบัติหน้าที่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มีวาระการดำรงตำแหน่งที่ยาวนานพอสมควร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(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เช่น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5 – 6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ปี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)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ไม่ให้ดำรงตำแหน่งซ้ำอีกเป็นสมัยที่สอง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กำหนดกรณีกรรมการพ้นจากตำแหน่งนอกเหนือจากการหมดวาระ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การดำรงตำแหน่งไว้ให้ชัดเจน ไม่อาจปลดออกจากตำแหน่งได้โดยพลการ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endParaRPr lang="th-TH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อิสระด้านการปฏิบัติหน้าที่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295400" y="1371600"/>
            <a:ext cx="6805486" cy="4641433"/>
          </a:xfrm>
        </p:spPr>
        <p:txBody>
          <a:bodyPr>
            <a:normAutofit/>
          </a:bodyPr>
          <a:lstStyle/>
          <a:p>
            <a:pPr lvl="0"/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การลงมติ ตัดสิน วินิจฉัย ไม่อยู่ภายใต้อำนาจบังคับบัญชา / กำกับดูแลของหน่วยงานใด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(</a:t>
            </a:r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ตรวจสอบความชอบด้วยกฎหมายโดยศาล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ได้รับเงินเดือน ค่าตอบแทน ตายตัวตามที่กฎหมายกำหนด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ห้ามไปปฏิบัติหน้าที่ในตำแหน่งใดๆ ในหน่วยงานของรัฐหรือเอกชนในระหว่างการดำรงตำแหน่ง</a:t>
            </a:r>
            <a:endParaRPr lang="en-US" b="1" dirty="0">
              <a:solidFill>
                <a:srgbClr val="00B050"/>
              </a:solidFill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ห้ามการประกอบอาชีพ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/</a:t>
            </a:r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วิชาชีพบางอย่าง ภายหลังการพ้นจากตำแหน่งภายในระยะเวลาที่กฎหมายกำหนด</a:t>
            </a:r>
            <a:endParaRPr lang="en-US" b="1" dirty="0">
              <a:solidFill>
                <a:srgbClr val="00B050"/>
              </a:solidFill>
              <a:latin typeface="TH Niramit AS" pitchFamily="2" charset="-34"/>
              <a:cs typeface="TH Niramit AS" pitchFamily="2" charset="-34"/>
            </a:endParaRPr>
          </a:p>
          <a:p>
            <a:endParaRPr lang="th-TH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อำนาจหน้าที่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219200" y="1295400"/>
            <a:ext cx="6805486" cy="5087542"/>
          </a:xfrm>
        </p:spPr>
        <p:txBody>
          <a:bodyPr>
            <a:normAutofit/>
          </a:bodyPr>
          <a:lstStyle/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ตรากฎหมาย มาตรการ แนวปฏิบัติต่างๆ ในเรื่องที่เกี่ยวข้อง โดยอิสระ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อำนาจ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 “</a:t>
            </a:r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กึ่งตุลาการ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วินิจฉัยตัดสินข้อพิพาทหรือข้อขัดแย้ง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 (</a:t>
            </a:r>
            <a:r>
              <a:rPr lang="en-US" b="1" dirty="0" err="1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pouvoir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dedécision</a:t>
            </a:r>
            <a:r>
              <a:rPr lang="en-US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) </a:t>
            </a:r>
            <a:r>
              <a:rPr lang="th-TH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ระหว่างคู่กรณี</a:t>
            </a:r>
            <a:endParaRPr lang="en-US" b="1" dirty="0">
              <a:solidFill>
                <a:srgbClr val="00B050"/>
              </a:solidFill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อำนาจออกหมายห้าม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(Injunction)</a:t>
            </a: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อำนาจลงโทษปรับ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,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อำนาจฟ้องคดีแพ่ง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-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อาญาผู้ประกอบการ หรือยื่นคำร้องต่อคณะกรรมการวิชาชีพเพื่อลงโทษทางวินัยหรือทางจริยธรรมวิชาชีพ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ให้คำปรึกษาหรือข้อเสนอแนะต่อรัฐบาล/รัฐสภา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endParaRPr lang="th-TH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th-TH" sz="4000" b="1" dirty="0">
                <a:latin typeface="TH Niramit AS" pitchFamily="2" charset="-34"/>
                <a:cs typeface="TH Niramit AS" pitchFamily="2" charset="-34"/>
              </a:rPr>
              <a:t>ตัวอย่างองค์กรอิสระทางปกครองที่กำกับกิจการทางเศรษฐกิจ</a:t>
            </a:r>
            <a:endParaRPr lang="th-TH" b="1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คณะกรรมการกำกับกิจการกระจายเสียง กิจการโทรทัศน์ และกิจการโทรคมนาคมแห่งชาติ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(</a:t>
            </a:r>
            <a:r>
              <a:rPr lang="th-TH" b="1" dirty="0" err="1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กสทช</a:t>
            </a:r>
            <a:r>
              <a:rPr lang="en-US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.)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ตาม พ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ร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บ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องค์กรจัดสรรคลื่นความถี่ และกำกับกิจการวิทยุกระจายเสียง วิทยุโทรทัศน์ และกิจการโทรคมนาคม พ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ศ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.2553</a:t>
            </a: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คณะกรรมการกำกับดูแลกิจการพลังงาน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(</a:t>
            </a:r>
            <a:r>
              <a:rPr lang="th-TH" b="1" dirty="0" err="1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กกพ</a:t>
            </a:r>
            <a:r>
              <a:rPr lang="en-US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.)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ตาม พ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ร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บ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การประกอบกิจการพลังงาน พ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ศ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 2550</a:t>
            </a: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คณะกรรมการกำกับหลักทรัพย์และตลาดหลักทรัพย์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(</a:t>
            </a:r>
            <a:r>
              <a:rPr lang="th-TH" b="1" dirty="0" err="1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กลต</a:t>
            </a:r>
            <a:r>
              <a:rPr lang="en-US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.)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ตาม พ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ร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บ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หลักทรัพย์และตลาดหลักทรัพย์ พ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ศ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 2535</a:t>
            </a: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คณะกรรมการกำกับและส่งเสริมการประกอบธุรกิจประกันภัย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(</a:t>
            </a:r>
            <a:r>
              <a:rPr lang="th-TH" b="1" dirty="0" err="1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คปภ</a:t>
            </a:r>
            <a:r>
              <a:rPr lang="en-US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.)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ตาม พ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ร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บ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คณะกรรมการกำกับและส่งเสริมการประกอบธุรกิจประกันภัย พ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ศ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. 2550</a:t>
            </a:r>
          </a:p>
          <a:p>
            <a:endParaRPr lang="th-TH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ผลการกำหนดให้</a:t>
            </a:r>
            <a:r>
              <a:rPr lang="th-TH" b="1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คลื่นความถี่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เป็นหน้าที่ของรัฐ</a:t>
            </a:r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h-TH" b="1" dirty="0">
                <a:latin typeface="TH Niramit AS" pitchFamily="2" charset="-34"/>
                <a:cs typeface="TH Niramit AS" pitchFamily="2" charset="-34"/>
              </a:rPr>
              <a:t>การเปลี่ยนหลักการจากการมีประชาชนเป็น “ผู้ทรงสิทธิ” เป็น “หน้าที่ของรัฐ”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สิทธิก่อให้เกิดหน้าที่ของรัฐโดยปริยาย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การนำ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สิทธิ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ไปบัญญัติไว้เป็นหน้าที่ของรัฐโดยขาดฐานของการเป็น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ผู้ทรงสิทธิ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” </a:t>
            </a:r>
            <a:endParaRPr lang="th-TH" dirty="0">
              <a:latin typeface="TH Niramit AS" pitchFamily="2" charset="-34"/>
              <a:cs typeface="TH Niramit AS" pitchFamily="2" charset="-34"/>
            </a:endParaRPr>
          </a:p>
          <a:p>
            <a:pPr marL="514350" indent="-514350">
              <a:buFont typeface="Wingdings" pitchFamily="2" charset="2"/>
              <a:buChar char="q"/>
            </a:pPr>
            <a:r>
              <a:rPr lang="th-TH" b="1" u="sng" dirty="0">
                <a:latin typeface="TH Niramit AS" pitchFamily="2" charset="-34"/>
                <a:cs typeface="TH Niramit AS" pitchFamily="2" charset="-34"/>
              </a:rPr>
              <a:t>ผล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ผู้มีอำนาจฟ้อง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th-TH" b="1" u="sng" dirty="0">
                <a:latin typeface="TH Niramit AS" pitchFamily="2" charset="-34"/>
                <a:cs typeface="TH Niramit AS" pitchFamily="2" charset="-34"/>
              </a:rPr>
              <a:t>ขาดผู้ทรงสิทธิ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ในการฟ้องร้อง</a:t>
            </a:r>
          </a:p>
          <a:p>
            <a:pPr marL="914400" lvl="1" indent="-514350">
              <a:buFont typeface="Wingdings" pitchFamily="2" charset="2"/>
              <a:buChar char="q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เปลี่ยนหลักการที่สำคัญที่จะส่งผลกระทบต่อการคุ้มครองสิทธิของประชาชน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ผลการกำหนดให้</a:t>
            </a:r>
            <a:r>
              <a:rPr lang="th-TH" b="1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คลื่นความถี่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เป็นหน้าที่ของรัฐ</a:t>
            </a:r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2. 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“หน้าที่ของรัฐ” หมายถึง.??????????????</a:t>
            </a: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    “แนวนโยบายพื้นฐานแห่งรัฐ” (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Fundamental State Policy)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หมายถึง หลักการแห่งนโยบายหลัก ที่รัฐต้องจะต้องปฏิบัติตาม อันเป็นการกำหนดหลักการที่เป็นกลางที่แต่ละรัฐบาลสามารถนำไปปฏิบัติได้ </a:t>
            </a: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คำว่า “รัฐ” ในความหมายนี้แตกต่างจาก “รัฐบาล” </a:t>
            </a:r>
          </a:p>
          <a:p>
            <a:r>
              <a:rPr lang="th-TH" b="1" u="sng" dirty="0">
                <a:latin typeface="TH Niramit AS" pitchFamily="2" charset="-34"/>
                <a:cs typeface="TH Niramit AS" pitchFamily="2" charset="-34"/>
              </a:rPr>
              <a:t>ผล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การบัญญัติ “หน้าที่ของรัฐ” จะก่อให้เกิดหน้าที่แก่ผู้ใด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endParaRPr lang="en-US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380997" y="228601"/>
          <a:ext cx="8610602" cy="6400800"/>
        </p:xfrm>
        <a:graphic>
          <a:graphicData uri="http://schemas.openxmlformats.org/drawingml/2006/table">
            <a:tbl>
              <a:tblPr/>
              <a:tblGrid>
                <a:gridCol w="43053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053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4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Calibri"/>
                          <a:ea typeface="Calibri"/>
                          <a:cs typeface="TH SarabunPSK"/>
                        </a:rPr>
                        <a:t>๒๕๕๐</a:t>
                      </a:r>
                      <a:endParaRPr lang="en-US" sz="14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latin typeface="Calibri"/>
                          <a:ea typeface="Calibri"/>
                          <a:cs typeface="TH SarabunPSK"/>
                        </a:rPr>
                        <a:t>ร่างรัฐธรรมนูญ (กรธ.)</a:t>
                      </a:r>
                      <a:endParaRPr lang="en-US" sz="14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26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latin typeface="Calibri"/>
                          <a:ea typeface="Calibri"/>
                          <a:cs typeface="TH SarabunPSK"/>
                        </a:rPr>
                        <a:t>หมวด ๓ </a:t>
                      </a:r>
                      <a:endParaRPr lang="en-US" sz="140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latin typeface="Calibri"/>
                          <a:ea typeface="Calibri"/>
                          <a:cs typeface="TH SarabunPSK"/>
                        </a:rPr>
                        <a:t>ส่วนที่ ๗ เสรีภาพในการแสดงความคิดเห็นของบุคคลและสื่อมวลชน</a:t>
                      </a:r>
                      <a:endParaRPr lang="en-US" sz="14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latin typeface="Calibri"/>
                          <a:ea typeface="Calibri"/>
                          <a:cs typeface="TH SarabunPSK"/>
                        </a:rPr>
                        <a:t>หมวด ๓ สิทธิและเสรีภาพของปวงชนชาวไทย</a:t>
                      </a:r>
                      <a:endParaRPr lang="en-US" sz="14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91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มาตรา ๔๕</a:t>
                      </a:r>
                      <a:r>
                        <a:rPr lang="en-US" sz="2000" b="1" dirty="0">
                          <a:solidFill>
                            <a:srgbClr val="222222"/>
                          </a:solidFill>
                          <a:latin typeface="TH SarabunPSK"/>
                          <a:ea typeface="Times New Roman"/>
                          <a:cs typeface="Cordia New"/>
                        </a:rPr>
                        <a:t>  </a:t>
                      </a:r>
                      <a:endParaRPr lang="en-US" sz="14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   บุคคลย่อมมีเสรีภาพในการแสดงความคิดเห็น การพูด การเขียน การพิมพ์ การโฆษณา และการสื่อความหมายโดยวิธีอื่น</a:t>
                      </a:r>
                      <a:endParaRPr lang="th-TH" sz="14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การจำกัดเสรีภาพตามวรรคหนึ่งจะกระทำมิได้ เว้นแต่โดยอาศัยอำนาจตามบทบัญญัติแห่ง</a:t>
                      </a:r>
                      <a:r>
                        <a:rPr lang="th-TH" sz="2000" b="1" u="sng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กฎหมายเฉพาะ</a:t>
                      </a: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เพื่อรักษาความมั่นคงของรัฐ </a:t>
                      </a:r>
                      <a:r>
                        <a:rPr lang="th-TH" sz="2000" b="1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เพื่อคุ้มครองสิทธิ เสรีภาพ เกียรติยศ ชื่อเสียง สิทธิในครอบครัวหรือความเป็นอยู่ส่วนตัว</a:t>
                      </a: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ของบุคคลอื่น เพื่อรักษาความสงบเรียบร้อยหรือศีลธรรมอันดีของประชาชน หรือเพื่อป้องกันหรือระงับความเสื่อมทรามทางจิตใจหรือสุขภาพของประชาชน</a:t>
                      </a:r>
                      <a:endParaRPr lang="en-US" sz="14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</a:t>
                      </a:r>
                      <a:endParaRPr lang="en-US" sz="14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</a:t>
                      </a:r>
                      <a:endParaRPr lang="en-US" sz="14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มาตรา ๓๔ </a:t>
                      </a:r>
                      <a:endParaRPr lang="th-TH" sz="14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บุคคลย่อมมีเสรีภาพในการแสดงความคิดเห็น การพูด การเขียน การพิมพ์ การโฆษณา การสื่อความหมายโดยวิธีอื่น 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endParaRPr lang="th-TH" sz="20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H SarabunPSK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การจำกัด เสรีภาพดังกล่าวจะกระทำมิได้ เว้นแต่โดยอาศัยอำนาจตามบทบัญญัติแห่ง</a:t>
                      </a:r>
                      <a:r>
                        <a:rPr lang="th-TH" sz="2000" b="1" u="sng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H SarabunPSK"/>
                        </a:rPr>
                        <a:t>กฎหมายที่ตราขึ้น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เพื่อรักษาความมั่นคงของรัฐ เพื่อคุ้มครองสิทธิเสรีภาพของบุคคลอื่น เพื่อรักษาความสงบเรียบร้อยหรือศีลธรรมอันดีของประชาชน เพื่อป้องกันสุขภาพของประชาชน หรือเพื่อป้องกัน</a:t>
                      </a:r>
                      <a:r>
                        <a:rPr lang="th-TH" sz="20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H SarabunPSK"/>
                        </a:rPr>
                        <a:t>มิให้เกิดความแตกแยกหรือเกลียดชังในสังคม </a:t>
                      </a:r>
                      <a:endParaRPr lang="th-TH" sz="14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H SarabunPSK"/>
                        </a:rPr>
                        <a:t>       เสรีภาพทางวิชาการย่อมได้รับความคุ้มครอง แต่การใช้เสรีภาพนั้นต้องไม่เป็นการขัดต่อหน้าที่ของปวงชนชาวไทย หรือขัดต่อศีลธรรมอันดีของประชาชน </a:t>
                      </a:r>
                      <a:endParaRPr lang="en-US" sz="14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ผลการกำหนดให้</a:t>
            </a:r>
            <a:r>
              <a:rPr lang="th-TH" b="1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คลื่นความถี่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เป็นหน้าที่ของรัฐ</a:t>
            </a:r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2800" dirty="0">
                <a:latin typeface="TH Niramit AS" pitchFamily="2" charset="-34"/>
                <a:cs typeface="TH Niramit AS" pitchFamily="2" charset="-34"/>
              </a:rPr>
              <a:t>3.“</a:t>
            </a:r>
            <a:r>
              <a:rPr lang="th-TH" sz="2800" b="1" dirty="0">
                <a:latin typeface="TH Niramit AS" pitchFamily="2" charset="-34"/>
                <a:cs typeface="TH Niramit AS" pitchFamily="2" charset="-34"/>
              </a:rPr>
              <a:t>คลื่นความถี่ เป็น</a:t>
            </a:r>
            <a:r>
              <a:rPr lang="th-TH" sz="2800" b="1" u="dbl" strike="sngStrike" dirty="0">
                <a:latin typeface="TH Niramit AS" pitchFamily="2" charset="-34"/>
                <a:cs typeface="TH Niramit AS" pitchFamily="2" charset="-34"/>
              </a:rPr>
              <a:t>ทรัพยากร</a:t>
            </a:r>
            <a:r>
              <a:rPr lang="th-TH" sz="2800" b="1" dirty="0">
                <a:latin typeface="TH Niramit AS" pitchFamily="2" charset="-34"/>
                <a:cs typeface="TH Niramit AS" pitchFamily="2" charset="-34"/>
              </a:rPr>
              <a:t>ของชาติ ให้เป็นประโยชน์ของชาติและประชาชน” </a:t>
            </a:r>
          </a:p>
          <a:p>
            <a:pPr>
              <a:buNone/>
            </a:pPr>
            <a:r>
              <a:rPr lang="th-TH" sz="2800" b="1" dirty="0">
                <a:latin typeface="TH Niramit AS" pitchFamily="2" charset="-34"/>
                <a:cs typeface="TH Niramit AS" pitchFamily="2" charset="-34"/>
              </a:rPr>
              <a:t>	จากเดิม </a:t>
            </a:r>
            <a:r>
              <a:rPr lang="th-TH" sz="2800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เป็นทรัพยากรสื่อสารของชาติเพื่อประโยชน์สาธารณะ</a:t>
            </a:r>
            <a:endParaRPr lang="th-TH" sz="2800" b="1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sz="2800" dirty="0">
                <a:latin typeface="TH Niramit AS" pitchFamily="2" charset="-34"/>
                <a:cs typeface="TH Niramit AS" pitchFamily="2" charset="-34"/>
              </a:rPr>
              <a:t>แนวคิดเรื่อง รัฐเป็นเจ้าของ ผู้ครอบครองและผู้ใช้ประโยชน์จากคลื่นความถี่ สิ้นสุดลง </a:t>
            </a:r>
          </a:p>
          <a:p>
            <a:r>
              <a:rPr lang="th-TH" sz="2800" dirty="0">
                <a:latin typeface="TH Niramit AS" pitchFamily="2" charset="-34"/>
                <a:cs typeface="TH Niramit AS" pitchFamily="2" charset="-34"/>
              </a:rPr>
              <a:t>ไทยเปลี่ยนผ่านจากระบบสัมปทาน           ใบอนุญาต</a:t>
            </a:r>
          </a:p>
          <a:p>
            <a:r>
              <a:rPr lang="th-TH" sz="2800" dirty="0">
                <a:latin typeface="TH Niramit AS" pitchFamily="2" charset="-34"/>
                <a:cs typeface="TH Niramit AS" pitchFamily="2" charset="-34"/>
              </a:rPr>
              <a:t>ยึดหลักการและรูปแบบการกำกับดูแลที่ประกอบด้วย </a:t>
            </a:r>
            <a:endParaRPr lang="en-US" sz="2800" dirty="0">
              <a:latin typeface="TH Niramit AS" pitchFamily="2" charset="-34"/>
              <a:cs typeface="TH Niramit AS" pitchFamily="2" charset="-34"/>
            </a:endParaRPr>
          </a:p>
          <a:p>
            <a:pPr lvl="1">
              <a:buFont typeface="Wingdings" pitchFamily="2" charset="2"/>
              <a:buChar char="Ø"/>
            </a:pPr>
            <a:r>
              <a:rPr lang="th-TH" sz="2400" dirty="0">
                <a:latin typeface="TH Niramit AS" pitchFamily="2" charset="-34"/>
                <a:cs typeface="TH Niramit AS" pitchFamily="2" charset="-34"/>
              </a:rPr>
              <a:t>ผู้กำหนดนโยบาย (</a:t>
            </a:r>
            <a:r>
              <a:rPr lang="en-US" sz="2400" dirty="0">
                <a:latin typeface="TH Niramit AS" pitchFamily="2" charset="-34"/>
                <a:cs typeface="TH Niramit AS" pitchFamily="2" charset="-34"/>
              </a:rPr>
              <a:t>Policy Maker</a:t>
            </a:r>
            <a:r>
              <a:rPr lang="th-TH" sz="2400" dirty="0">
                <a:latin typeface="TH Niramit AS" pitchFamily="2" charset="-34"/>
                <a:cs typeface="TH Niramit AS" pitchFamily="2" charset="-34"/>
              </a:rPr>
              <a:t>)</a:t>
            </a:r>
            <a:endParaRPr lang="en-US" sz="2400" dirty="0">
              <a:latin typeface="TH Niramit AS" pitchFamily="2" charset="-34"/>
              <a:cs typeface="TH Niramit AS" pitchFamily="2" charset="-34"/>
            </a:endParaRPr>
          </a:p>
          <a:p>
            <a:pPr lvl="1">
              <a:buFont typeface="Wingdings" pitchFamily="2" charset="2"/>
              <a:buChar char="Ø"/>
            </a:pPr>
            <a:r>
              <a:rPr lang="th-TH" sz="2400" dirty="0">
                <a:latin typeface="TH Niramit AS" pitchFamily="2" charset="-34"/>
                <a:cs typeface="TH Niramit AS" pitchFamily="2" charset="-34"/>
              </a:rPr>
              <a:t>หน่วยงานกำกับดูแล (</a:t>
            </a:r>
            <a:r>
              <a:rPr lang="en-US" sz="2400" dirty="0">
                <a:latin typeface="TH Niramit AS" pitchFamily="2" charset="-34"/>
                <a:cs typeface="TH Niramit AS" pitchFamily="2" charset="-34"/>
              </a:rPr>
              <a:t>Regulators</a:t>
            </a:r>
            <a:r>
              <a:rPr lang="th-TH" sz="2400" dirty="0">
                <a:latin typeface="TH Niramit AS" pitchFamily="2" charset="-34"/>
                <a:cs typeface="TH Niramit AS" pitchFamily="2" charset="-34"/>
              </a:rPr>
              <a:t>)  </a:t>
            </a:r>
            <a:endParaRPr lang="en-US" sz="2400" dirty="0">
              <a:latin typeface="TH Niramit AS" pitchFamily="2" charset="-34"/>
              <a:cs typeface="TH Niramit AS" pitchFamily="2" charset="-34"/>
            </a:endParaRPr>
          </a:p>
          <a:p>
            <a:pPr lvl="1">
              <a:buFont typeface="Wingdings" pitchFamily="2" charset="2"/>
              <a:buChar char="Ø"/>
            </a:pPr>
            <a:r>
              <a:rPr lang="th-TH" sz="2400" dirty="0">
                <a:latin typeface="TH Niramit AS" pitchFamily="2" charset="-34"/>
                <a:cs typeface="TH Niramit AS" pitchFamily="2" charset="-34"/>
              </a:rPr>
              <a:t>ผู้ประกอบการ (</a:t>
            </a:r>
            <a:r>
              <a:rPr lang="en-US" sz="2400" dirty="0">
                <a:latin typeface="TH Niramit AS" pitchFamily="2" charset="-34"/>
                <a:cs typeface="TH Niramit AS" pitchFamily="2" charset="-34"/>
              </a:rPr>
              <a:t>Operators</a:t>
            </a:r>
            <a:r>
              <a:rPr lang="th-TH" sz="2400" dirty="0">
                <a:latin typeface="TH Niramit AS" pitchFamily="2" charset="-34"/>
                <a:cs typeface="TH Niramit AS" pitchFamily="2" charset="-34"/>
              </a:rPr>
              <a:t>) </a:t>
            </a:r>
            <a:endParaRPr lang="en-US" sz="2400" dirty="0"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endParaRPr lang="en-US" sz="2800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4343400" y="3657600"/>
            <a:ext cx="597408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2819400" y="914400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TH Niramit AS" pitchFamily="2" charset="-34"/>
                <a:cs typeface="TH Niramit AS" pitchFamily="2" charset="-34"/>
              </a:rPr>
              <a:t>สมบัติ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ผลการกำหนดให้</a:t>
            </a:r>
            <a:r>
              <a:rPr lang="th-TH" b="1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คลื่นความถี่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เป็นหน้าที่ของรัฐ</a:t>
            </a:r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4. การ</a:t>
            </a:r>
            <a:r>
              <a:rPr lang="th-TH" b="1" u="sng" dirty="0">
                <a:latin typeface="TH Niramit AS" pitchFamily="2" charset="-34"/>
                <a:cs typeface="TH Niramit AS" pitchFamily="2" charset="-34"/>
              </a:rPr>
              <a:t>ตัดข้อความ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ของมาตรา ๔๗ วรรคสาม </a:t>
            </a:r>
          </a:p>
          <a:p>
            <a:pPr>
              <a:buNone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“การดำเนินการตามวรรคสองต้องคำนึงถึงประโยชน์สูงสุดของประชาชนในระดับชาติ และระดับท้องถิ่น ทั้งในด้านการศึกษา วัฒนธรรม ความมั่นคงของรัฐ ประโยชน์สาธารณะอื่น </a:t>
            </a:r>
            <a:r>
              <a:rPr lang="th-TH" b="1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และการแข่งขันโดยเสรีอย่างเป็นธรรม</a:t>
            </a:r>
            <a:r>
              <a:rPr lang="th-TH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 รวมทั้งต้องจัดให้ภาคประชาชนมีส่วนร่วมในการดำเนินการสื่อสารมวลชนสาธารณะ”</a:t>
            </a:r>
          </a:p>
          <a:p>
            <a:pPr>
              <a:buNone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b="1" u="sng" dirty="0">
                <a:latin typeface="TH Niramit AS" pitchFamily="2" charset="-34"/>
                <a:cs typeface="TH Niramit AS" pitchFamily="2" charset="-34"/>
              </a:rPr>
              <a:t>ผล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ไม่สามารถปรับใช้ หลักการแข่งขันโดยเสรีอย่างเป็นธรรมได้อีกต่อไป ทั้งที่เป็นหัวใจสำคัญของนโยบายและการกำกับดูแลกิจการสื่อสารของประเทศ</a:t>
            </a:r>
            <a:endParaRPr lang="en-US" b="1" dirty="0"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endParaRPr lang="en-US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ผลการกำหนดให้</a:t>
            </a:r>
            <a:r>
              <a:rPr lang="th-TH" b="1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คลื่นความถี่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เป็นหน้าที่ของรัฐ</a:t>
            </a:r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5. กำหนดให้ 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“สิทธิในวงโคจรของดาวเทียม” </a:t>
            </a:r>
            <a:r>
              <a:rPr lang="th-TH" b="1" u="sng" dirty="0">
                <a:latin typeface="TH Niramit AS" pitchFamily="2" charset="-34"/>
                <a:cs typeface="TH Niramit AS" pitchFamily="2" charset="-34"/>
              </a:rPr>
              <a:t>เป็นทรัพยากรของชาติ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ในลักษณะเดียวกันกับคลื่นความถี่</a:t>
            </a: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เป็นส่วนประกอบของคลื่นความถี่</a:t>
            </a: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ไม่ใช่ทรัพยากรในตัวเอง </a:t>
            </a: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ไม่ใช่สิทธิที่จะมีอยู่อย่างถาวร อาจเพิ่มขึ้นหรือลดลง</a:t>
            </a:r>
          </a:p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ขึ้นอยู่กับหลักเกณฑ์และวิธีการของสหภาพโทรคมนาคมระหว่างประเทศ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(ITU)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มติร่วมกันในการแสวงหาประโยชน์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จัดสรรโดดๆไม่ได้จำเป็นต้องทำตามขั้นตอนของ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(ITU)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และนโยบายรัฐบาล </a:t>
            </a: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รัฐต้องทำหน้าที่เป็นผู้กำหนดนโยบาย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(Policy maker)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และ </a:t>
            </a:r>
            <a:r>
              <a:rPr lang="th-TH" dirty="0" err="1">
                <a:latin typeface="TH Niramit AS" pitchFamily="2" charset="-34"/>
                <a:cs typeface="TH Niramit AS" pitchFamily="2" charset="-34"/>
              </a:rPr>
              <a:t>กสทช.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เป็นหน่วยงานกำกับดูแล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(Regulator)</a:t>
            </a:r>
          </a:p>
          <a:p>
            <a:pPr>
              <a:buNone/>
            </a:pPr>
            <a:r>
              <a:rPr lang="th-TH" b="1" u="sng" dirty="0">
                <a:latin typeface="TH Niramit AS" pitchFamily="2" charset="-34"/>
                <a:cs typeface="TH Niramit AS" pitchFamily="2" charset="-34"/>
              </a:rPr>
              <a:t>ผล	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ความจำเป็นที่ต้องมาบัญญัติไว้ใน รัฐธรรมนูญ ผลในการตีความอำนาจหน้าที่ </a:t>
            </a:r>
            <a:r>
              <a:rPr lang="th-TH" b="1" dirty="0" err="1">
                <a:latin typeface="TH Niramit AS" pitchFamily="2" charset="-34"/>
                <a:cs typeface="TH Niramit AS" pitchFamily="2" charset="-34"/>
              </a:rPr>
              <a:t>กสทช.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b="1" dirty="0">
                <a:latin typeface="TH Niramit AS" pitchFamily="2" charset="-34"/>
                <a:cs typeface="TH Niramit AS" pitchFamily="2" charset="-34"/>
              </a:rPr>
              <a:t>&amp; 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รัฐบาล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5943600"/>
            <a:ext cx="5604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  <a:latin typeface="TH Niramit AS" pitchFamily="2" charset="-34"/>
                <a:cs typeface="TH Niramit AS" pitchFamily="2" charset="-34"/>
              </a:rPr>
              <a:t>ล่าสุดทราบว่า </a:t>
            </a:r>
            <a:r>
              <a:rPr lang="th-TH" sz="2400" b="1" dirty="0" err="1">
                <a:solidFill>
                  <a:srgbClr val="7030A0"/>
                </a:solidFill>
                <a:latin typeface="TH Niramit AS" pitchFamily="2" charset="-34"/>
                <a:cs typeface="TH Niramit AS" pitchFamily="2" charset="-34"/>
              </a:rPr>
              <a:t>กรธ.</a:t>
            </a:r>
            <a:r>
              <a:rPr lang="th-TH" sz="2400" b="1" dirty="0">
                <a:solidFill>
                  <a:srgbClr val="7030A0"/>
                </a:solidFill>
                <a:latin typeface="TH Niramit AS" pitchFamily="2" charset="-34"/>
                <a:cs typeface="TH Niramit AS" pitchFamily="2" charset="-34"/>
              </a:rPr>
              <a:t>ตัดคำว่า สิทธิในวงโคจรออกไป 10/3/59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ผลการกำหนดให้</a:t>
            </a:r>
            <a:r>
              <a:rPr lang="th-TH" b="1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คลื่นความถี่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เป็นหน้าที่ของรัฐ</a:t>
            </a:r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th-TH" sz="2400" dirty="0">
                <a:latin typeface="TH Niramit AS" pitchFamily="2" charset="-34"/>
                <a:cs typeface="TH Niramit AS" pitchFamily="2" charset="-34"/>
              </a:rPr>
              <a:t>5. “ กำหนดให้ </a:t>
            </a:r>
            <a:r>
              <a:rPr lang="th-TH" sz="2400" dirty="0" err="1">
                <a:latin typeface="TH Niramit AS" pitchFamily="2" charset="-34"/>
                <a:cs typeface="TH Niramit AS" pitchFamily="2" charset="-34"/>
              </a:rPr>
              <a:t>กสทช.</a:t>
            </a:r>
            <a:r>
              <a:rPr lang="th-TH" sz="2400" dirty="0">
                <a:latin typeface="TH Niramit AS" pitchFamily="2" charset="-34"/>
                <a:cs typeface="TH Niramit AS" pitchFamily="2" charset="-34"/>
              </a:rPr>
              <a:t> เป็น </a:t>
            </a:r>
            <a:r>
              <a:rPr lang="th-TH" sz="2400" b="1" u="sng" dirty="0">
                <a:latin typeface="TH Niramit AS" pitchFamily="2" charset="-34"/>
                <a:cs typeface="TH Niramit AS" pitchFamily="2" charset="-34"/>
              </a:rPr>
              <a:t>องค์กรที่มีความเป็นอิสระในการปฏิบัติหน้าที่” </a:t>
            </a:r>
            <a:endParaRPr lang="th-TH" sz="2400" dirty="0">
              <a:latin typeface="TH Niramit AS" pitchFamily="2" charset="-34"/>
              <a:cs typeface="TH Niramit AS" pitchFamily="2" charset="-34"/>
            </a:endParaRPr>
          </a:p>
          <a:p>
            <a:pPr lvl="0">
              <a:buNone/>
            </a:pPr>
            <a:r>
              <a:rPr lang="th-TH" sz="2400" dirty="0">
                <a:latin typeface="TH Niramit AS" pitchFamily="2" charset="-34"/>
                <a:cs typeface="TH Niramit AS" pitchFamily="2" charset="-34"/>
              </a:rPr>
              <a:t>	แตกต่างจาก อิสระในการ “จัดสรรคลื่นความถี่และการกำกับดูแลการประกอบกิจการ”</a:t>
            </a:r>
            <a:endParaRPr lang="en-US" sz="2400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sz="2400" dirty="0">
                <a:latin typeface="TH Niramit AS" pitchFamily="2" charset="-34"/>
                <a:cs typeface="TH Niramit AS" pitchFamily="2" charset="-34"/>
              </a:rPr>
              <a:t>ตัดถ้อยคำที่ว่า </a:t>
            </a:r>
            <a:r>
              <a:rPr lang="th-TH" sz="2400" b="1" dirty="0">
                <a:latin typeface="TH Niramit AS" pitchFamily="2" charset="-34"/>
                <a:cs typeface="TH Niramit AS" pitchFamily="2" charset="-34"/>
              </a:rPr>
              <a:t>“รวมตลอดทั้งการกำหนดสัดส่วนขั้นต่ำที่ผู้ใช้ประโยชน์จากคลื่นความถี่จะต้องดำเนินการเพื่อประโยชน์สาธารณะ”</a:t>
            </a:r>
            <a:r>
              <a:rPr lang="th-TH" sz="2400" dirty="0">
                <a:latin typeface="TH Niramit AS" pitchFamily="2" charset="-34"/>
                <a:cs typeface="TH Niramit AS" pitchFamily="2" charset="-34"/>
              </a:rPr>
              <a:t> </a:t>
            </a:r>
            <a:endParaRPr lang="th-TH" sz="2400" b="1" dirty="0">
              <a:solidFill>
                <a:srgbClr val="FF0000"/>
              </a:solidFill>
              <a:latin typeface="TH Niramit AS" pitchFamily="2" charset="-34"/>
              <a:cs typeface="TH Niramit AS" pitchFamily="2" charset="-34"/>
            </a:endParaRPr>
          </a:p>
          <a:p>
            <a:r>
              <a:rPr lang="th-TH" sz="2400" b="1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ผล</a:t>
            </a:r>
            <a:r>
              <a:rPr lang="th-TH" sz="2400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 อาจทำลายหลักการเรื่องสิทธิของภาคประชาชนในการเข้าใช้ประโยชน์จากคลื่นความถี่ที่จะต้องได้รับการจัดสรรในสัดส่วนอย่างน้อยร้อยละ ๒๐ ตามที่กำหนดในพระราชบัญญัติองค์กรจัดสรรคลื่นความถี่ฯ พ.ศ.๒๕๕๓ และพระราชบัญญัติการประกอบกิจการฯ พ.ศ.๒๕๕๑</a:t>
            </a:r>
          </a:p>
          <a:p>
            <a:pPr lvl="1"/>
            <a:r>
              <a:rPr lang="th-TH" sz="2000" b="1" dirty="0">
                <a:solidFill>
                  <a:srgbClr val="0070C0"/>
                </a:solidFill>
                <a:latin typeface="TH Niramit AS" pitchFamily="2" charset="-34"/>
                <a:cs typeface="TH Niramit AS" pitchFamily="2" charset="-34"/>
              </a:rPr>
              <a:t>เปลี่ยนแปลงเจตนารมณ์เดิม “ปฏิรูปสื่อ” เพื่อกระจายการถือครองคลื่นความถี่จากภาครัฐไปสู่ประชาชน</a:t>
            </a:r>
          </a:p>
          <a:p>
            <a:r>
              <a:rPr lang="th-TH" sz="2400" b="1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ในบทเฉพาะกาลในมาตรา ๒๖๒ </a:t>
            </a:r>
            <a:r>
              <a:rPr lang="th-TH" sz="2400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กำหนดให้ “</a:t>
            </a:r>
            <a:r>
              <a:rPr lang="th-TH" sz="2400" b="1" dirty="0">
                <a:solidFill>
                  <a:srgbClr val="7030A0"/>
                </a:solidFill>
                <a:latin typeface="TH Niramit AS" pitchFamily="2" charset="-34"/>
                <a:cs typeface="TH Niramit AS" pitchFamily="2" charset="-34"/>
              </a:rPr>
              <a:t>คณะรัฐมนตรี</a:t>
            </a:r>
            <a:r>
              <a:rPr lang="th-TH" sz="2400" dirty="0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ดำเนินการแก้ไขเพิ่มเติมพระราชบัญญัติดังกล่าวให้เป็นไปตามบทบัญญัติแห่งรัฐธรรมนูญนี้ และเสนอต่อสภานิติบัญญัติแห่งชาติเพื่อพิจารณาภายใน ๑๘๐ วันนับแต่ประกาศ </a:t>
            </a:r>
            <a:r>
              <a:rPr lang="th-TH" sz="2400" dirty="0" err="1"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รธน.</a:t>
            </a:r>
            <a:endParaRPr lang="en-US" sz="2400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ผลการกำหนดให้คลื่นความถี่เป็นหน้าที่ของรัฐ</a:t>
            </a:r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dirty="0">
                <a:latin typeface="TH Niramit AS" pitchFamily="2" charset="-34"/>
                <a:cs typeface="TH Niramit AS" pitchFamily="2" charset="-34"/>
              </a:rPr>
              <a:t>6. การขาดหายไปของบทบัญญัติ </a:t>
            </a:r>
            <a:r>
              <a:rPr lang="th-TH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“การกำกับการประกอบกิจการตามวรรคสองต้องมีมาตรการเพื่อป้องกันมิให้มีการควบรวม การครองสิทธิข้ามสื่อ หรือการครอบงำระหว่างสื่อมวลชนด้วยกันเองหรือโดยบุคคลอื่น ซึ่งจะมีผลเป็นการขัดขวางเสรีภาพในการรับรู้ข้อมูลข่าวสารหรือปิดกั้นการได้รับข้อมูลข่าวสารที่หลากหลายของประชาชน” </a:t>
            </a:r>
          </a:p>
          <a:p>
            <a:pPr lvl="0"/>
            <a:r>
              <a:rPr lang="th-TH" b="1" u="sng" dirty="0">
                <a:latin typeface="TH Niramit AS" pitchFamily="2" charset="-34"/>
                <a:cs typeface="TH Niramit AS" pitchFamily="2" charset="-34"/>
              </a:rPr>
              <a:t>ผล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ให้ประชาชนขาดหลักประกันการใช้เสรีภาพ และการใช้เสรีภาพของประชาชนในด้านการสื่อสารนี้อาจถูกแทรกแซงได้ทั้งจากผู้ใช้อำนาจรัฐและทุนได้โดยขาดผู้ดูแลรับผิดชอบให้เกิดความเป็นธรรมอีกต่อไป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pPr lvl="0">
              <a:buNone/>
            </a:pPr>
            <a:endParaRPr lang="en-US" dirty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การทำงาน </a:t>
            </a:r>
            <a:r>
              <a:rPr lang="th-TH" b="1" dirty="0" err="1">
                <a:latin typeface="TH Niramit AS" pitchFamily="2" charset="-34"/>
                <a:cs typeface="TH Niramit AS" pitchFamily="2" charset="-34"/>
              </a:rPr>
              <a:t>สปท.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/>
            </a:r>
            <a:br>
              <a:rPr lang="th-TH" b="1" dirty="0">
                <a:latin typeface="TH Niramit AS" pitchFamily="2" charset="-34"/>
                <a:cs typeface="TH Niramit AS" pitchFamily="2" charset="-34"/>
              </a:rPr>
            </a:br>
            <a:r>
              <a:rPr lang="th-TH" b="1" dirty="0">
                <a:latin typeface="TH Niramit AS" pitchFamily="2" charset="-34"/>
                <a:cs typeface="TH Niramit AS" pitchFamily="2" charset="-34"/>
              </a:rPr>
              <a:t>เกี่ยวกับ การแก้ไข </a:t>
            </a:r>
            <a:r>
              <a:rPr lang="th-TH" b="1" dirty="0" err="1">
                <a:latin typeface="TH Niramit AS" pitchFamily="2" charset="-34"/>
                <a:cs typeface="TH Niramit AS" pitchFamily="2" charset="-34"/>
              </a:rPr>
              <a:t>พรบ.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b="1" dirty="0" err="1">
                <a:latin typeface="TH Niramit AS" pitchFamily="2" charset="-34"/>
                <a:cs typeface="TH Niramit AS" pitchFamily="2" charset="-34"/>
              </a:rPr>
              <a:t>กสทช.</a:t>
            </a:r>
            <a:endParaRPr lang="th-TH" b="1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ปรับปรุงร่าง </a:t>
            </a:r>
            <a:r>
              <a:rPr lang="th-TH" dirty="0" err="1">
                <a:latin typeface="TH Niramit AS" pitchFamily="2" charset="-34"/>
                <a:cs typeface="TH Niramit AS" pitchFamily="2" charset="-34"/>
              </a:rPr>
              <a:t>พรบ.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องค์กร 53 </a:t>
            </a:r>
          </a:p>
          <a:p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กำหนดเวลาตามแผน 6 เดือน (</a:t>
            </a:r>
            <a:r>
              <a:rPr lang="th-TH" b="1" dirty="0" err="1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ธค.</a:t>
            </a:r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58 – พ.ค. 59)</a:t>
            </a:r>
          </a:p>
          <a:p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แล้วเสร็จ กุมภาพันธ์</a:t>
            </a:r>
            <a:r>
              <a:rPr lang="th-TH" b="1" baseline="0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 2559</a:t>
            </a:r>
            <a:endParaRPr lang="th-TH" b="1" dirty="0">
              <a:solidFill>
                <a:srgbClr val="FF0000"/>
              </a:solidFill>
              <a:latin typeface="TH Niramit AS" pitchFamily="2" charset="-34"/>
              <a:cs typeface="TH Niramit AS" pitchFamily="2" charset="-34"/>
            </a:endParaRPr>
          </a:p>
          <a:p>
            <a:endParaRPr lang="th-TH" b="1" dirty="0">
              <a:solidFill>
                <a:srgbClr val="FF0000"/>
              </a:solidFill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สาระสำคัญ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จำนวน </a:t>
            </a:r>
            <a:r>
              <a:rPr lang="th-TH" dirty="0" err="1">
                <a:latin typeface="TH Niramit AS" pitchFamily="2" charset="-34"/>
                <a:cs typeface="TH Niramit AS" pitchFamily="2" charset="-34"/>
              </a:rPr>
              <a:t>กสทช.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7 คน ไม่กำหนดองค์ประกอบเฉพาะด้าน</a:t>
            </a: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คุณสมบัติ </a:t>
            </a:r>
            <a:r>
              <a:rPr lang="th-TH" dirty="0" err="1">
                <a:latin typeface="TH Niramit AS" pitchFamily="2" charset="-34"/>
                <a:cs typeface="TH Niramit AS" pitchFamily="2" charset="-34"/>
              </a:rPr>
              <a:t>กสทช.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</a:t>
            </a:r>
          </a:p>
          <a:p>
            <a:pPr lvl="1"/>
            <a:r>
              <a:rPr lang="th-TH" dirty="0">
                <a:latin typeface="TH Niramit AS" pitchFamily="2" charset="-34"/>
                <a:cs typeface="TH Niramit AS" pitchFamily="2" charset="-34"/>
              </a:rPr>
              <a:t>อายุ 45 – 65 ปี</a:t>
            </a:r>
          </a:p>
          <a:p>
            <a:pPr lvl="1"/>
            <a:r>
              <a:rPr lang="th-TH" b="1" dirty="0">
                <a:latin typeface="TH Niramit AS" pitchFamily="2" charset="-34"/>
                <a:cs typeface="TH Niramit AS" pitchFamily="2" charset="-34"/>
              </a:rPr>
              <a:t>เป็นหรือเคยเป็นข้าราชการ</a:t>
            </a:r>
            <a:r>
              <a:rPr lang="th-TH" b="1" dirty="0" err="1">
                <a:latin typeface="TH Niramit AS" pitchFamily="2" charset="-34"/>
                <a:cs typeface="TH Niramit AS" pitchFamily="2" charset="-34"/>
              </a:rPr>
              <a:t>พลเรือน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b="1" dirty="0" err="1">
                <a:latin typeface="TH Niramit AS" pitchFamily="2" charset="-34"/>
                <a:cs typeface="TH Niramit AS" pitchFamily="2" charset="-34"/>
              </a:rPr>
              <a:t>พนง.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รัฐหรือรัฐวิสาหกิจ หัวหน้าส่วนระดับกรม หรือหน่วยอื่นของรัฐที่เป็นนิติบุคคลหรือรัฐวิสาหกิจ</a:t>
            </a:r>
          </a:p>
          <a:p>
            <a:pPr lvl="1"/>
            <a:r>
              <a:rPr lang="th-TH" b="1" dirty="0">
                <a:latin typeface="TH Niramit AS" pitchFamily="2" charset="-34"/>
                <a:cs typeface="TH Niramit AS" pitchFamily="2" charset="-34"/>
              </a:rPr>
              <a:t>ศาสตราจารย์ขึ้นไปไม่น้อยกว่า 5 ปี หรือเคยเป็นทหารหรือตำรวจ พลโท ขึ้นไป</a:t>
            </a:r>
          </a:p>
          <a:p>
            <a:pPr lvl="1"/>
            <a:r>
              <a:rPr lang="th-TH" dirty="0">
                <a:latin typeface="TH Niramit AS" pitchFamily="2" charset="-34"/>
                <a:cs typeface="TH Niramit AS" pitchFamily="2" charset="-34"/>
              </a:rPr>
              <a:t>เป็นผู้บริหารไม่น้อยกว่า 3 ปี ในตำแหน่งไม่น้อยกว่า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รอง กก.ผจก.ในบริษัทมหาชนทุนไม่น้อยกว่าพันล้าน </a:t>
            </a:r>
          </a:p>
          <a:p>
            <a:pPr lvl="1"/>
            <a:r>
              <a:rPr lang="th-TH" b="1" dirty="0" err="1">
                <a:latin typeface="TH Niramit AS" pitchFamily="2" charset="-34"/>
                <a:cs typeface="TH Niramit AS" pitchFamily="2" charset="-34"/>
              </a:rPr>
              <a:t>ปสก.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งานคุ้มครองผู้บริโภคไม่น้อยกว่า 10 ปี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สาระสำคัญ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คณะ กก.สรรหา ประกอบด้วย</a:t>
            </a:r>
          </a:p>
          <a:p>
            <a:pPr marL="514350" indent="-514350">
              <a:buAutoNum type="arabicPeriod"/>
            </a:pPr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ประธานศาลรัฐธรรมนูญ</a:t>
            </a:r>
          </a:p>
          <a:p>
            <a:pPr marL="514350" indent="-514350">
              <a:buAutoNum type="arabicPeriod"/>
            </a:pPr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ประธานศาลฎีกา</a:t>
            </a:r>
          </a:p>
          <a:p>
            <a:pPr marL="514350" indent="-514350">
              <a:buAutoNum type="arabicPeriod"/>
            </a:pPr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ประธานศาลปกครองสูงสุด</a:t>
            </a:r>
          </a:p>
          <a:p>
            <a:pPr marL="514350" indent="-514350">
              <a:buAutoNum type="arabicPeriod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ประธาน </a:t>
            </a:r>
            <a:r>
              <a:rPr lang="th-TH" dirty="0" err="1">
                <a:latin typeface="TH Niramit AS" pitchFamily="2" charset="-34"/>
                <a:cs typeface="TH Niramit AS" pitchFamily="2" charset="-34"/>
              </a:rPr>
              <a:t>ปปช.</a:t>
            </a:r>
            <a:endParaRPr lang="th-TH" dirty="0">
              <a:latin typeface="TH Niramit AS" pitchFamily="2" charset="-34"/>
              <a:cs typeface="TH Niramit AS" pitchFamily="2" charset="-34"/>
            </a:endParaRPr>
          </a:p>
          <a:p>
            <a:pPr marL="514350" indent="-514350">
              <a:buAutoNum type="arabicPeriod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ประธานกรรมการตรวจเงินแผ่นดิน</a:t>
            </a:r>
          </a:p>
          <a:p>
            <a:pPr marL="514350" indent="-514350">
              <a:buAutoNum type="arabicPeriod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ประธานผู้ตรวจการแผ่นดินและพิทักษ์สิทธิมนุษยชน</a:t>
            </a:r>
          </a:p>
          <a:p>
            <a:pPr marL="514350" indent="-514350">
              <a:buAutoNum type="arabicPeriod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ผู้ว่าการธนาคารแห่งประเทศไทย</a:t>
            </a:r>
          </a:p>
          <a:p>
            <a:pPr marL="514350" indent="-514350">
              <a:buFontTx/>
              <a:buChar char="-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ปลัดกระทรวง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DE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เป็นหน่วยธุรการ</a:t>
            </a:r>
          </a:p>
          <a:p>
            <a:pPr marL="514350" indent="-514350">
              <a:buFontTx/>
              <a:buChar char="-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กรณีสรรหาไม่มีผู้สมควรได้รับเลือก ให้ปลัด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DE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นำรายชื่อที่สมควร เสนอประธานวุฒิใน 30 วัน</a:t>
            </a:r>
          </a:p>
          <a:p>
            <a:pPr marL="514350" indent="-514350">
              <a:buFontTx/>
              <a:buChar char="-"/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ก่อนครบกำหนดวาระ 150 วัน ให้ ปลัด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DE 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จัดให้มีการเสนอชื่อ</a:t>
            </a:r>
          </a:p>
          <a:p>
            <a:pPr marL="514350" indent="-514350">
              <a:buFontTx/>
              <a:buChar char="-"/>
            </a:pPr>
            <a:r>
              <a:rPr lang="th-TH" sz="4000" b="1" dirty="0">
                <a:solidFill>
                  <a:srgbClr val="7030A0"/>
                </a:solidFill>
                <a:latin typeface="TH Niramit AS" pitchFamily="2" charset="-34"/>
                <a:cs typeface="TH Niramit AS" pitchFamily="2" charset="-34"/>
              </a:rPr>
              <a:t>แต่ต้องเหลืออยู่ไม่น้อยกว่า 4 คน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สาระสำคัญ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อำนาจหน้าที่ </a:t>
            </a:r>
            <a:r>
              <a:rPr lang="th-TH" dirty="0" err="1">
                <a:latin typeface="TH Niramit AS" pitchFamily="2" charset="-34"/>
                <a:cs typeface="TH Niramit AS" pitchFamily="2" charset="-34"/>
              </a:rPr>
              <a:t>กสทช.</a:t>
            </a:r>
            <a:endParaRPr lang="th-TH" dirty="0"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dirty="0">
                <a:latin typeface="TH Niramit AS" pitchFamily="2" charset="-34"/>
                <a:cs typeface="TH Niramit AS" pitchFamily="2" charset="-34"/>
              </a:rPr>
              <a:t>จัดทำแผนแม่บทบริหารคลื่น กำหนดคลื่นความถี่ แผนวิทยุโทรทัศน์ โทรคมนาคม แต่ต้องสอดคล้องกับนโยบายระดับชาติว่าด้วย </a:t>
            </a:r>
            <a:r>
              <a:rPr lang="en-US" dirty="0">
                <a:latin typeface="TH Niramit AS" pitchFamily="2" charset="-34"/>
                <a:cs typeface="TH Niramit AS" pitchFamily="2" charset="-34"/>
              </a:rPr>
              <a:t>DE</a:t>
            </a:r>
          </a:p>
          <a:p>
            <a:pPr lvl="1"/>
            <a:r>
              <a:rPr lang="th-TH" dirty="0">
                <a:latin typeface="TH Niramit AS" pitchFamily="2" charset="-34"/>
                <a:cs typeface="TH Niramit AS" pitchFamily="2" charset="-34"/>
              </a:rPr>
              <a:t>การพิจารณาอนุญาตให้มอบหมายให้ สำนักงาน </a:t>
            </a:r>
            <a:r>
              <a:rPr lang="th-TH" dirty="0" err="1">
                <a:latin typeface="TH Niramit AS" pitchFamily="2" charset="-34"/>
                <a:cs typeface="TH Niramit AS" pitchFamily="2" charset="-34"/>
              </a:rPr>
              <a:t>กสทช.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เป็นผู้อนุญาตแทน เฉพาะในส่วนเครื่องวิทยุคมนาคมก็ได้</a:t>
            </a:r>
          </a:p>
          <a:p>
            <a:pPr lvl="1"/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ให้เรียกคืนความถี่ที่ไม่ได้ใช้ประโยชน์ หรือใช้ไม่คุ้มค่า หรือนำมาใช้ให้คุ้มค่ายิ่งขึ้น โดยเงื่อนไขต้องกำหนดการทดแทน ชดใช้ หรือการจ่ายค่าตอบแทนสำหรับผู้ที่ถูกเรียกคืนความถี่ในแต่ละกรณีด้วย</a:t>
            </a:r>
          </a:p>
          <a:p>
            <a:pPr lvl="1"/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ประสานงานการบริหารคลื่นในประเทศระหว่างประเทศ </a:t>
            </a:r>
            <a:r>
              <a:rPr lang="th-TH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ยกเว้นที่เกี่ยวกับกิจการดาวเทียมเฉพาะส่วนที่เกี่ยวกับนโยบายและการเจรจาเพื่อให้มีดาวเทียมหรือให้ได้มาซึ่งวงโคจรดาวเทียม ที่เป็นอำนาจหน้าที่ของส่วนราชการตามกฎหมาย โดยให้ </a:t>
            </a:r>
            <a:r>
              <a:rPr lang="th-TH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กสทช.</a:t>
            </a:r>
            <a:r>
              <a:rPr lang="th-TH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มีหน้าที่สนับสนุนการดำเนินงานของหน่วยงานที่เกี่ยวข้องกับกิจการดาวเทียมดังกล่าว</a:t>
            </a:r>
          </a:p>
          <a:p>
            <a:pPr lvl="1"/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ให้ คณะกรรมการ </a:t>
            </a:r>
            <a:r>
              <a:rPr lang="en-US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DE </a:t>
            </a:r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เป็นผู้วินิจฉัยชี้ขาดการดำเนินนโยบายว่าสอดคล้องกับแผนชาติหรือไม้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สาระสำคัญ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ม.41 วรรค 9 และ 10 </a:t>
            </a:r>
          </a:p>
          <a:p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คลื่นความถี่ที่ </a:t>
            </a:r>
            <a:r>
              <a:rPr lang="th-TH" b="1" dirty="0" err="1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กสทช.</a:t>
            </a:r>
            <a:r>
              <a:rPr lang="th-TH" b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อนุญาตให้ใช้ อาจกำหนดเงื่อนไขไว้ล่วงหน้าว่าให้บุคคลอื่นร่วมใช้ประโยชน์ในย่านความถี่หรือช่องความถี่จากคลื่นความถี่ที่ได้อนุญาตไว้แล้วนั้นแต่ แต่ต้องไม่เป็นการรบกวนการใช้ประโยชน์และการแข่งขันกับกิจการของผู้ได้รับอนุญาต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380997" y="228600"/>
          <a:ext cx="8610602" cy="6544491"/>
        </p:xfrm>
        <a:graphic>
          <a:graphicData uri="http://schemas.openxmlformats.org/drawingml/2006/table">
            <a:tbl>
              <a:tblPr/>
              <a:tblGrid>
                <a:gridCol w="43053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053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5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Calibri"/>
                          <a:ea typeface="Calibri"/>
                          <a:cs typeface="TH SarabunPSK"/>
                        </a:rPr>
                        <a:t>๒๕๕๐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b="1">
                          <a:latin typeface="Calibri"/>
                          <a:ea typeface="Calibri"/>
                          <a:cs typeface="TH SarabunPSK"/>
                        </a:rPr>
                        <a:t>ร่างรัฐธรรมนูญ (กรธ.)</a:t>
                      </a:r>
                      <a:endParaRPr lang="en-US" sz="11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b="1">
                          <a:latin typeface="Calibri"/>
                          <a:ea typeface="Calibri"/>
                          <a:cs typeface="TH SarabunPSK"/>
                        </a:rPr>
                        <a:t>หมวด ๓ </a:t>
                      </a:r>
                      <a:endParaRPr lang="en-US" sz="110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b="1">
                          <a:latin typeface="Calibri"/>
                          <a:ea typeface="Calibri"/>
                          <a:cs typeface="TH SarabunPSK"/>
                        </a:rPr>
                        <a:t>ส่วนที่ ๗ เสรีภาพในการแสดงความคิดเห็นของบุคคลและสื่อมวลชน</a:t>
                      </a:r>
                      <a:endParaRPr lang="en-US" sz="11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b="1">
                          <a:latin typeface="Calibri"/>
                          <a:ea typeface="Calibri"/>
                          <a:cs typeface="TH SarabunPSK"/>
                        </a:rPr>
                        <a:t>หมวด ๓ สิทธิและเสรีภาพของปวงชนชาวไทย</a:t>
                      </a:r>
                      <a:endParaRPr lang="en-US" sz="11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29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มาตรา ๔๕</a:t>
                      </a:r>
                      <a:r>
                        <a:rPr lang="en-US" sz="1600" b="1" dirty="0">
                          <a:solidFill>
                            <a:srgbClr val="222222"/>
                          </a:solidFill>
                          <a:latin typeface="TH SarabunPSK"/>
                          <a:ea typeface="Times New Roman"/>
                          <a:cs typeface="Cordia New"/>
                        </a:rPr>
                        <a:t> 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th-TH" sz="16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 การสั่งปิดกิจการหนังสือพิมพ์หรือสื่อมวลชนอื่นเพื่อลิดรอนเสรีภาพตามมาตรานี้ จะกระทำมิได้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th-TH" sz="16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การห้ามหนังสือพิมพ์หรือสื่อมวลชนอื่นเสนอข่าวสารหรือแสดงความคิดเห็นทั้งหมดหรือบางส่วน หรือการแทรกแซงด้วยวิธีการใด ๆ เพื่อลิดรอนเสรีภาพตามมาตรานี้ จะกระทำมิได้ เว้นแต่โดยอาศัยอำนาจตามบทบัญญัติแห่งกฎหมายซึ่งได้ตราขึ้นตามวรรคสอง</a:t>
                      </a:r>
                      <a:endParaRPr lang="th-TH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th-TH" sz="16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การให้นำข่าวหรือบทความไปให้เจ้าหน้าที่ตรวจก่อนนำไปโฆษณาในหนังสือพิมพ์หรือสื่อมวลชนอื่น จะกระทำมิได้ เว้นแต่จะกระทำในระหว่างเวลาที่ประเทศอยู่ในภาวะสงคราม </a:t>
                      </a:r>
                      <a:r>
                        <a:rPr lang="th-TH" sz="1600" b="1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แต่ทั้งนี้จะต้องกระทำโดยอาศัยอำนาจตามบทบัญญัติแห่งกฎหมายซึ่งได้ตราขึ้นตามวรรคสอง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  เจ้าของกิจการหนังสือพิมพ์หรือสื่อมวลชนอื่นต้องเป็นบุคคลสัญชาติไทย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    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endParaRPr lang="th-TH" sz="16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TH SarabunPSK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th-TH" sz="16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การให้เงินหรือทรัพย์สินอื่นเพื่ออุดหนุนกิจการหนังสือพิมพ์หรือสื่อมวลชนอื่นของเอกชนรัฐจะกระทำมิได้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มาตรา ๓๔ </a:t>
                      </a:r>
                      <a:endParaRPr lang="th-TH" sz="11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Calibri"/>
                          <a:ea typeface="Calibri"/>
                          <a:cs typeface="TH SarabunPSK"/>
                        </a:rPr>
                        <a:t>มาตรา ๓๗ วรรคสอง 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600" dirty="0">
                          <a:latin typeface="TH SarabunPSK"/>
                          <a:ea typeface="Calibri"/>
                          <a:cs typeface="Cordia New"/>
                        </a:rPr>
                        <a:t>    </a:t>
                      </a:r>
                      <a:r>
                        <a:rPr lang="th-TH" sz="16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การสั่งปิดกิจการหนังสือพิมพ์หรือสื่อมวลชนอื่นเพื่อลิดรอนเสรีภาพตามวรรคหนึ่ง จะกระทำมิได้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h-TH" sz="1600" b="1" dirty="0">
                        <a:latin typeface="Calibri"/>
                        <a:ea typeface="Calibri"/>
                        <a:cs typeface="TH SarabunPSK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h-TH" sz="1600" b="1" dirty="0">
                        <a:latin typeface="Calibri"/>
                        <a:ea typeface="Calibri"/>
                        <a:cs typeface="TH SarabunPSK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h-TH" sz="1600" b="1" dirty="0">
                        <a:latin typeface="Calibri"/>
                        <a:ea typeface="Calibri"/>
                        <a:cs typeface="TH SarabunPSK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h-TH" sz="1600" b="1" dirty="0">
                        <a:latin typeface="Calibri"/>
                        <a:ea typeface="Calibri"/>
                        <a:cs typeface="TH SarabunPSK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มาตรา ๓๕ วรรคสาม</a:t>
                      </a:r>
                      <a:endParaRPr lang="en-US" sz="11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6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   </a:t>
                      </a:r>
                      <a:r>
                        <a:rPr lang="th-TH" sz="16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การให้นำข่าวหรือข้อความใดที่</a:t>
                      </a:r>
                      <a:r>
                        <a:rPr lang="th-TH" sz="1600" b="1" dirty="0">
                          <a:solidFill>
                            <a:srgbClr val="00B05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ผู้ประกอบอาชีพสื่อมวลชน</a:t>
                      </a:r>
                      <a:r>
                        <a:rPr lang="th-TH" sz="16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จัดทำขึ้นไปให้เจ้าหน้าที่ตรวจก่อนนำไปโฆษณาในหนังสือพิมพ์หรือสื่อใดๆจะกระทำมิได้ เว้นแต่จะกระทำในระหว่างเวลาที่ประเทศอยู่ในภาวะสงคราม</a:t>
                      </a:r>
                      <a:endParaRPr lang="en-US" sz="11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TH SarabunPSK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Calibri"/>
                          <a:ea typeface="Calibri"/>
                          <a:cs typeface="TH SarabunPSK"/>
                        </a:rPr>
                        <a:t>มาตรา ๓๕ วรรคสี่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th-TH" sz="1600" dirty="0">
                          <a:latin typeface="Calibri"/>
                          <a:ea typeface="Calibri"/>
                          <a:cs typeface="TH SarabunPSK"/>
                        </a:rPr>
                        <a:t>      เจ้าของกิจการหนังสือพิมพ์หรือสื่อมวลชนอื่นต้องเป็นบุคคลสัญญาชาติไทย 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th-TH" sz="1600" b="1" dirty="0">
                          <a:latin typeface="Calibri"/>
                          <a:ea typeface="Calibri"/>
                          <a:cs typeface="TH SarabunPSK"/>
                        </a:rPr>
                        <a:t>มาตรา ๓๕ วรรคห้า</a:t>
                      </a:r>
                      <a:endParaRPr lang="th-TH" sz="1100" b="1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th-TH" sz="1600" dirty="0">
                          <a:latin typeface="Calibri"/>
                          <a:ea typeface="Calibri"/>
                          <a:cs typeface="TH SarabunPSK"/>
                        </a:rPr>
                        <a:t>การให้เงินหรือทรัพย์สินอื่นเพื่ออุดหนุนกิจการหนังสือพิมพ์หรือสื่อมวลชนอื่นของเอกชน รัฐจะกระทำมิได้ </a:t>
                      </a:r>
                      <a:r>
                        <a:rPr lang="th-TH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H SarabunPSK"/>
                        </a:rPr>
                        <a:t>หน่วยงานของรัฐที่ใช้จ่ายเงินหรือทรัพย์สินให้สื่อมวลชน ไม่ว่าเพื่อประโยชน์ในการโฆษณาประชาสัมพันธ์ หรือเพื่อการอื่นใดในทำนองเดียวกัน ต้องเปิดเผยรายละเอียดให้คณะกรรมการตรวจเงินแผ่นดินทราบตามระยะเวลาที่กำหนด และให้ประกาศให้ประชาชนทราบด้วย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33742" marR="337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๔๖/๑ ร่าง รัฐธรรมนูญ...........</a:t>
            </a:r>
            <a:endParaRPr lang="en-US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การใดที่รัฐธรรมนูญกำหนดให้เป็น</a:t>
            </a:r>
            <a:r>
              <a:rPr lang="th-TH" sz="44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หน้าที่ของรัฐ </a:t>
            </a:r>
            <a:r>
              <a:rPr lang="th-TH" sz="44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ถ้าการนั้นเป็นการทำเพื่อให้เกิดประโยชน์แก่ประชาชนโดยตรง</a:t>
            </a: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ย่อมเป็นสิทธิของประชาชนและชุมชนที่จะติดตามและเร่งรัดให้รัฐดำเนินการ รวม</a:t>
            </a:r>
            <a:r>
              <a:rPr lang="th-TH" sz="4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ตลอดทั้ง</a:t>
            </a: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ฟ้องร้องหน่วยงานของรัฐที่เกี่ยวข้องเพื่อจัดให้ประชาชนหรือชุมชนได้รับประโยชน์นั้นตามหลักเกณฑ์และวิธีการที่กฎหมายบัญญัติ</a:t>
            </a:r>
            <a:endParaRPr lang="en-US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9323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304800" y="457200"/>
          <a:ext cx="8686800" cy="6096000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9080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th-TH" sz="2000" b="1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      มาตรา ๔๖</a:t>
                      </a:r>
                      <a:r>
                        <a:rPr lang="en-US" sz="2000" dirty="0">
                          <a:solidFill>
                            <a:srgbClr val="222222"/>
                          </a:solidFill>
                          <a:latin typeface="TH SarabunPSK"/>
                          <a:ea typeface="Times New Roman"/>
                          <a:cs typeface="Cordia New"/>
                        </a:rPr>
                        <a:t>  </a:t>
                      </a:r>
                      <a:r>
                        <a:rPr lang="th-TH" sz="2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พนักงานหรือลูกจ้างของเอกชนที่ประกอบกิจการหนังสือพิมพ์ วิทยุกระจายเสียง วิทยุโทรทัศน์ หรือสื่อมวลชนอื่น ย่อมมีเสรีภาพในการเสนอข่าวและแสดงความคิดเห็นภายใต้ข้อจำกัดตามรัฐธรรมนูญ โดยไม่ตกอยู่ภายใต้อาณัติของหน่วยราชการ หน่วยงานของรัฐ รัฐวิสาหกิจ หรือเจ้าของกิจการนั้น แต่ต้องไม่ขัดต่อจริยธรรมแห่งการประกอบวิชาชีพ และมีสิทธิจัดตั้งองค์กรเพื่อปกป้องสิทธิ เสรีภาพและความเป็นธรรม รวมทั้งมีกลไกควบคุมกันเองขององค์กรวิชาชีพ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indent="914400" algn="just"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ข้าราชการ พนักงาน หรือลูกจ้างของหน่วยราชการ หน่วยงานของรัฐ หรือรัฐวิสาหกิจในกิจการวิทยุกระจายเสียง วิทยุโทรทัศน์ หรือสื่อมวลชนอื่น ย่อมมีเสรีภาพเช่นเดียวกับพนักงานหรือลูกจ้างของเอกชนตามวรรคหนึ่ง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indent="914400" algn="just"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การกระทำใด ๆ ไม่ว่าโดยทางตรงหรือทางอ้อมของผู้ดำรงตำแหน่งทางการเมือง เจ้าหน้าที่ของรัฐ หรือเจ้าของกิจการ อันเป็นการขัดขวางหรือแทรกแซงการเสนอข่าวหรือแสดงความคิดเห็นในประเด็นสาธารณะของบุคคลตามวรรคหนึ่งหรือวรรคสอง ให้ถือว่าเป็นการจงใจใช้อำนาจหน้าที่โดยมิชอบและไม่มีผลใช้บังคับ เว้นแต่เป็นการกระทำเพื่อให้เป็นไปตามกฎหมายหรือจริยธรรมแห่งการประกอบวิชาชีพ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latin typeface="Angsana New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        มาตรา ๓๕ วรรคหนึ่ง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 บุคคลซึ่งประกอบ</a:t>
                      </a:r>
                      <a:r>
                        <a:rPr lang="th-TH" sz="20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H SarabunPSK"/>
                        </a:rPr>
                        <a:t>อาชีพสื่อมวลชน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ย่อมมีเสรีภาพในการเสนอข่าวหรือการแสดงความคิดเห็นตาม</a:t>
                      </a:r>
                      <a:r>
                        <a:rPr lang="th-TH" sz="20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H SarabunPSK"/>
                        </a:rPr>
                        <a:t>จริยธรรมแห่งวิชาชีพ </a:t>
                      </a:r>
                      <a:endParaRPr lang="en-US" sz="11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h-TH" sz="2000" dirty="0">
                          <a:latin typeface="Calibri"/>
                          <a:ea typeface="Calibri"/>
                          <a:cs typeface="TH SarabunPSK"/>
                        </a:rPr>
                        <a:t>     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latin typeface="Calibri"/>
                          <a:ea typeface="Calibri"/>
                          <a:cs typeface="TH SarabunPSK"/>
                        </a:rPr>
                        <a:t> 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2000" dirty="0">
                        <a:latin typeface="Calibri"/>
                        <a:ea typeface="Calibri"/>
                        <a:cs typeface="TH SarabunPSK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Calibri"/>
                          <a:ea typeface="Calibri"/>
                          <a:cs typeface="TH SarabunPSK"/>
                        </a:rPr>
                        <a:t>มาตรา ๓๕ วรรคหก</a:t>
                      </a:r>
                      <a:r>
                        <a:rPr lang="th-TH" sz="2000" dirty="0">
                          <a:latin typeface="Calibri"/>
                          <a:ea typeface="Calibri"/>
                          <a:cs typeface="TH SarabunPSK"/>
                        </a:rPr>
                        <a:t>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latin typeface="Calibri"/>
                          <a:ea typeface="Calibri"/>
                          <a:cs typeface="TH SarabunPSK"/>
                        </a:rPr>
                        <a:t>        เจ้าหน้าที่ของรัฐซึ่งปฏิบัติหน้าที่สื่อมวลชนย่อมมีเสรีภาพตามวรรคหนึ่งแต่ต้องปฏิบัติหน้าที่ให้สอดคล้องกับวัตถุประสงค์และภารกิจของหน่วยงานที่ตนสังกัดอยู่</a:t>
                      </a:r>
                      <a:endParaRPr lang="en-US" sz="11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228600" y="152400"/>
          <a:ext cx="8763000" cy="6553200"/>
        </p:xfrm>
        <a:graphic>
          <a:graphicData uri="http://schemas.openxmlformats.org/drawingml/2006/table">
            <a:tbl>
              <a:tblPr/>
              <a:tblGrid>
                <a:gridCol w="4381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6979">
                <a:tc>
                  <a:txBody>
                    <a:bodyPr/>
                    <a:lstStyle/>
                    <a:p>
                      <a:pPr indent="914400" algn="just">
                        <a:spcAft>
                          <a:spcPts val="1200"/>
                        </a:spcAft>
                      </a:pPr>
                      <a:endParaRPr lang="th-TH" sz="18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TH SarabunPSK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th-TH" sz="1800" b="1">
                          <a:latin typeface="Calibri"/>
                          <a:ea typeface="Calibri"/>
                          <a:cs typeface="TH SarabunPSK"/>
                        </a:rPr>
                        <a:t>หมวด ๕ หน้าที่ของรัฐ</a:t>
                      </a:r>
                      <a:endParaRPr lang="en-US" sz="105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86221">
                <a:tc>
                  <a:txBody>
                    <a:bodyPr/>
                    <a:lstStyle/>
                    <a:p>
                      <a:pPr indent="914400" algn="just">
                        <a:spcAft>
                          <a:spcPts val="1200"/>
                        </a:spcAft>
                      </a:pPr>
                      <a:r>
                        <a:rPr lang="th-TH" sz="18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มาตรา ๔๗</a:t>
                      </a:r>
                      <a:r>
                        <a:rPr lang="en-US" sz="1800" dirty="0">
                          <a:solidFill>
                            <a:srgbClr val="222222"/>
                          </a:solidFill>
                          <a:latin typeface="TH SarabunPSK"/>
                          <a:ea typeface="Times New Roman"/>
                          <a:cs typeface="Cordia New"/>
                        </a:rPr>
                        <a:t>  </a:t>
                      </a:r>
                      <a:r>
                        <a:rPr lang="th-TH" sz="18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คลื่นความถี่ที่ใช้ในการส่งวิทยุกระจายเสียง วิทยุโทรทัศน์ และโทรคมนาคมเป็น</a:t>
                      </a:r>
                      <a:r>
                        <a:rPr lang="th-TH" sz="1800" b="1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ทรัพยากรสื่อสารของชาติ</a:t>
                      </a:r>
                      <a:r>
                        <a:rPr lang="th-TH" sz="1800" b="1" u="sng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เพื่อประโยชน์สาธารณะ</a:t>
                      </a:r>
                      <a:endParaRPr lang="en-US" sz="1050" b="1" u="sng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endParaRPr lang="en-US" sz="105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th-TH" sz="18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         </a:t>
                      </a:r>
                      <a:r>
                        <a:rPr lang="th-TH" sz="1800" b="1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ให้มีองค์กรของรัฐที่เป็นอิสระองค์กรหนึ่ง</a:t>
                      </a:r>
                      <a:r>
                        <a:rPr lang="th-TH" sz="18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ทำหน้าที่จัดสรรคลื่นความถี่ตามวรรคหนึ่ง และกำกับการประกอบกิจการวิทยุกระจายเสียง วิทยุโทรทัศน์ และกิจการโทรคมนาคม ทั้งนี้ ตามที่กฎหมายบัญญัติ</a:t>
                      </a:r>
                      <a:endParaRPr lang="en-US" sz="105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indent="914400" algn="just">
                        <a:spcAft>
                          <a:spcPts val="1200"/>
                        </a:spcAft>
                      </a:pPr>
                      <a:endParaRPr lang="en-US" sz="18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H SarabunPSK"/>
                      </a:endParaRPr>
                    </a:p>
                    <a:p>
                      <a:pPr indent="914400" algn="just">
                        <a:spcAft>
                          <a:spcPts val="1200"/>
                        </a:spcAft>
                      </a:pPr>
                      <a:r>
                        <a:rPr lang="th-TH" sz="1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การดำเนินการตามวรรคสองต้องคำนึงถึงประโยชน์สูงสุดของประชาชนในระดับชาติและระดับท้องถิ่น ทั้งในด้านการศึกษา วัฒนธรรม ความมั่นคงของรัฐ ประโยชน์สาธารณะอื่น และการแข่งขันโดยเสรีอย่างเป็นธรรม </a:t>
                      </a:r>
                      <a:r>
                        <a:rPr lang="th-TH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รวมทั้งต้องจัดให้ภาคประชาชนมีส่วนร่วมในการดำเนินการสื่อมวลชนสาธารณะ</a:t>
                      </a:r>
                      <a:endParaRPr lang="en-US" sz="1050" b="1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indent="914400" algn="just">
                        <a:spcAft>
                          <a:spcPts val="1200"/>
                        </a:spcAft>
                      </a:pPr>
                      <a:r>
                        <a:rPr lang="th-TH" sz="1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การกำกับการประกอบกิจการตามวรรคสองต้องมีมาตรการเพื่อ</a:t>
                      </a:r>
                      <a:r>
                        <a:rPr lang="th-TH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ป้องกันมิให้มีการควบรวมการครองสิทธิข้ามสื่อ หรือการครอบงำ</a:t>
                      </a:r>
                      <a:r>
                        <a:rPr lang="th-TH" sz="1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H SarabunPSK"/>
                        </a:rPr>
                        <a:t> ระหว่างสื่อมวลชนด้วยกันเองหรือโดยบุคคลอื่นใด ซึ่งจะมีผลเป็นการขัดขวางเสรีภาพในการรับรู้ข้อมูลข่าวสารหรือปิดกั้นการได้รับข้อมูลข่าวสารที่หลากหลายของประชาชน</a:t>
                      </a:r>
                      <a:endParaRPr lang="en-US" sz="105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spcAft>
                          <a:spcPts val="120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“รัฐต้องรักษาไว้ซึ่งคลื่นความถี่และสิทธิในวงโคจรของดาวเทียมอันเป็น</a:t>
                      </a: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ทรัพยากรของชาติ </a:t>
                      </a:r>
                      <a:r>
                        <a:rPr lang="th-TH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ให้เป็น</a:t>
                      </a:r>
                      <a:r>
                        <a:rPr lang="th-TH" sz="1800" b="1" u="sng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H SarabunPSK"/>
                        </a:rPr>
                        <a:t>ประโยชน์ของชาติและประชาชน</a:t>
                      </a:r>
                      <a:endParaRPr lang="en-US" sz="1050" b="1" u="sng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H SarabunPSK"/>
                        </a:rPr>
                        <a:t>	</a:t>
                      </a:r>
                      <a:r>
                        <a:rPr lang="th-TH" sz="1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H SarabunPSK"/>
                        </a:rPr>
                        <a:t>การจัดให้มีการใช้ประโยชน์จากคลื่นความถี่หรือ</a:t>
                      </a:r>
                      <a:r>
                        <a:rPr lang="th-TH" sz="1800" b="1" u="sng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H SarabunPSK"/>
                        </a:rPr>
                        <a:t>สิทธิในวงโคจรตามวรรคหนึ่ง</a:t>
                      </a:r>
                      <a:r>
                        <a:rPr lang="th-TH" sz="18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H SarabunPSK"/>
                        </a:rPr>
                        <a:t> </a:t>
                      </a:r>
                      <a:r>
                        <a:rPr lang="th-TH" sz="1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H SarabunPSK"/>
                        </a:rPr>
                        <a:t>ไม่ว่าจะใช้เพื่อส่งวิทยุกระจายเสียง วิทยุโทรทัศน์ และโทรคมนาคม หรือเพื่อประโยชน์อื่นใด ต้องเป็นไปเพื่อประโยชน์สูงสุดของประชาชน ความมั่นคงของรัฐและประโยชน์สาธารณะรวมตลอดทั้งการให้ประชาชนมีส่วนได้ใช้ประโยชน์ด้วยตามที่กฎหมายบัญญัติ</a:t>
                      </a:r>
                      <a:endParaRPr lang="en-US" sz="1050" dirty="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SarabunPSK"/>
                          <a:ea typeface="Calibri"/>
                          <a:cs typeface="Cordia New"/>
                        </a:rPr>
                        <a:t>          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SarabunPSK"/>
                          <a:ea typeface="Calibri"/>
                          <a:cs typeface="Cordia New"/>
                        </a:rPr>
                        <a:t>        </a:t>
                      </a:r>
                      <a:r>
                        <a:rPr lang="th-TH" sz="18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รัฐต้องจัดให้มีองค์กรที่มีความเป็น</a:t>
                      </a:r>
                      <a:r>
                        <a:rPr lang="th-TH" sz="1800" b="1" u="sng" dirty="0">
                          <a:solidFill>
                            <a:srgbClr val="00B05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อิสระในการปฏิบัติหน้าที่ </a:t>
                      </a:r>
                      <a:r>
                        <a:rPr lang="th-TH" sz="18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เพื่อรับผิดชอบและกำกับการดำเนินการเกี่ยวกับคลื่นความถี่ให้เป็นไปตามวรรคสอง ในการนี้องค์กรดังกล่าว</a:t>
                      </a: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ต้องจัดให้มีมาตรการป้องกันมิให้มีการแสวงหาประโยชน์จากผู้บริโภคโดยไม่เป็นธรรมหรือสร้างภาระแก่ผู้บริโภคเกินความจำเป็น</a:t>
                      </a:r>
                      <a:r>
                        <a:rPr lang="th-TH" sz="18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ป้องกันมิให้คลื่นความถี่รบกวนกัน รวมตลอดทั้งป้องกันการกระทำที่มีผลเป็นการขัดขวางเสรีภาพในการรับรู้หรือปิดกั้นการรับรู้ข้อมูลข่าวสารที่ถูกต้องตามความเป็นจริงของประชาชนและป้องกันมิให้บุคคลหรือ</a:t>
                      </a: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กลุ่มบุคคลใดใช้ประโยชน์จากคลื่นความถี่โดยไม่คำนึงถึงสิทธิของประชาชนทั่วไป </a:t>
                      </a:r>
                      <a:r>
                        <a:rPr lang="th-TH" sz="18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รวมตลอดทั้งการกำหนด</a:t>
                      </a: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สัดส่วนขั้นต่ำที่ผู้ใช้ประโยชน์จากคลื่นความถี่จะต้องดำเนินการเพื่อประโยชน์สาธารณะ ทั้งนี้ ตามที่กฎหมายบัญญัติ”</a:t>
                      </a:r>
                      <a:endParaRPr lang="en-US" sz="105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304800" y="304801"/>
          <a:ext cx="8534400" cy="6172199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09238">
                <a:tc>
                  <a:txBody>
                    <a:bodyPr/>
                    <a:lstStyle/>
                    <a:p>
                      <a:pPr indent="914400" algn="just"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มาตรา ๔๘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 </a:t>
                      </a:r>
                      <a:r>
                        <a:rPr lang="th-TH" sz="2000" dirty="0">
                          <a:solidFill>
                            <a:srgbClr val="FF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ผู้ดำรงตำแหน่งทางการเมืองจะเป็นเจ้าของกิจการหรือถือหุ้นในกิจการหนังสือพิมพ์ วิทยุกระจายเสียง วิทยุโทรทัศน์ หรือโทรคมนาคม มิได้ ไม่ว่าในนามของตนเองหรือให้ผู้อื่นเป็นเจ้าของกิจการหรือถือหุ้นแทน หรือจะดำเนินการโดยวิธีการอื่นไม่ว่าโดยทางตรงหรือทางอ้อมที่สามารถบริหารกิจการดังกล่าวได้ในทำนองเดียวกับการเป็นเจ้าของกิจการหรือถือหุ้นในกิจการดังกล่าว</a:t>
                      </a:r>
                      <a:endParaRPr lang="en-US" sz="11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74">
                <a:tc>
                  <a:txBody>
                    <a:bodyPr/>
                    <a:lstStyle/>
                    <a:p>
                      <a:pPr indent="914400" algn="just">
                        <a:spcAft>
                          <a:spcPts val="1200"/>
                        </a:spcAft>
                      </a:pPr>
                      <a:endParaRPr lang="th-TH" sz="2000">
                        <a:solidFill>
                          <a:srgbClr val="222222"/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บทเฉพาะกาล</a:t>
                      </a:r>
                      <a:endParaRPr lang="en-US" sz="11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31087">
                <a:tc>
                  <a:txBody>
                    <a:bodyPr/>
                    <a:lstStyle/>
                    <a:p>
                      <a:pPr indent="914400" algn="just">
                        <a:spcAft>
                          <a:spcPts val="1200"/>
                        </a:spcAft>
                      </a:pPr>
                      <a:endParaRPr lang="th-TH" sz="2000" dirty="0">
                        <a:solidFill>
                          <a:srgbClr val="222222"/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spcAft>
                          <a:spcPts val="120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มาตรา ๒๖๒ ให้คณะกรรมการกิจการกระจายเสียง กิจการโทรทัศน์ และกิจการโทรคมนาคมแห่งชาติ ตามพระราชบัญญัติองค์กรจัดสรรคลื่นความถี่และกำกับการประกอบกิจการวิทยุกระจายเสียง วิทยุโทรทัศน์และกิจการโทรคมนาคม พ.ศ. ๒๕๕๓ เป็นองค์กรตามมาตรา ๕๖ และให้คณะรัฐมนตรีดำเนินการแก้ไขเพิ่มเติมพระราชบัญญัติดังกล่าวให้เป็นไปตามบทบัญญัติแห่งรัฐธรรมนูญนี้ และเสนอต่อสภานิติบัญญัติแห่งชาติเพื่อพิจารณา</a:t>
                      </a: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ภายในหนึ่งร้อยแปดสิบวัน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นับแต่วันประกาศใช้รัฐธรรมนูญนี้</a:t>
                      </a:r>
                      <a:endParaRPr lang="en-US" sz="11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4648200" y="3200400"/>
            <a:ext cx="4344459" cy="1077218"/>
          </a:xfrm>
          <a:prstGeom prst="rect">
            <a:avLst/>
          </a:prstGeom>
          <a:noFill/>
          <a:ln w="19050">
            <a:solidFill>
              <a:srgbClr val="00B0F0"/>
            </a:solidFill>
            <a:prstDash val="sysDash"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H Niramit AS" pitchFamily="2" charset="-34"/>
                <a:cs typeface="TH Niramit AS" pitchFamily="2" charset="-34"/>
              </a:rPr>
              <a:t>สถานภาพของ </a:t>
            </a:r>
            <a:r>
              <a:rPr lang="th-TH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H Niramit AS" pitchFamily="2" charset="-34"/>
                <a:cs typeface="TH Niramit AS" pitchFamily="2" charset="-34"/>
              </a:rPr>
              <a:t>กสทช.</a:t>
            </a:r>
            <a:r>
              <a:rPr lang="th-TH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H Niramit AS" pitchFamily="2" charset="-34"/>
                <a:cs typeface="TH Niramit AS" pitchFamily="2" charset="-34"/>
              </a:rPr>
              <a:t> (ร่าง </a:t>
            </a:r>
            <a:r>
              <a:rPr lang="th-TH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H Niramit AS" pitchFamily="2" charset="-34"/>
                <a:cs typeface="TH Niramit AS" pitchFamily="2" charset="-34"/>
              </a:rPr>
              <a:t>รธน.</a:t>
            </a:r>
            <a:r>
              <a:rPr lang="th-TH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pPr algn="ctr"/>
            <a:r>
              <a:rPr lang="th-TH" sz="3200" b="1" u="sng" dirty="0">
                <a:solidFill>
                  <a:srgbClr val="FF00FF"/>
                </a:solidFill>
                <a:latin typeface="TH Niramit AS" pitchFamily="2" charset="-34"/>
                <a:ea typeface="Calibri"/>
                <a:cs typeface="TH Niramit AS" pitchFamily="2" charset="-34"/>
              </a:rPr>
              <a:t>อิสระในการปฏิบัติหน้าที่ ????? </a:t>
            </a:r>
            <a:r>
              <a:rPr lang="th-TH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H Niramit AS" pitchFamily="2" charset="-34"/>
                <a:cs typeface="TH Niramit AS" pitchFamily="2" charset="-34"/>
              </a:rPr>
              <a:t> 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85800" y="152400"/>
            <a:ext cx="5359159" cy="424731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marL="914400" indent="-914400"/>
            <a:r>
              <a:rPr lang="th-TH" sz="5400" b="1" dirty="0">
                <a:ln/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ประเภทของหน่วยงานรัฐ</a:t>
            </a:r>
          </a:p>
          <a:p>
            <a:pPr marL="914400" indent="-914400">
              <a:buFont typeface="Arial" pitchFamily="34" charset="0"/>
              <a:buChar char="•"/>
            </a:pPr>
            <a:r>
              <a:rPr lang="th-TH" sz="5400" b="1" dirty="0">
                <a:ln/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หน่วยงานราชการ</a:t>
            </a:r>
          </a:p>
          <a:p>
            <a:pPr marL="914400" indent="-914400">
              <a:buFont typeface="Arial" pitchFamily="34" charset="0"/>
              <a:buChar char="•"/>
            </a:pPr>
            <a:r>
              <a:rPr lang="th-TH" sz="5400" b="1" dirty="0">
                <a:ln/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รัฐวิสาหกิจ</a:t>
            </a:r>
          </a:p>
          <a:p>
            <a:pPr marL="914400" indent="-914400">
              <a:buFont typeface="Arial" pitchFamily="34" charset="0"/>
              <a:buChar char="•"/>
            </a:pPr>
            <a:r>
              <a:rPr lang="th-TH" sz="5400" b="1" dirty="0">
                <a:ln/>
                <a:solidFill>
                  <a:srgbClr val="00B050"/>
                </a:solidFill>
                <a:latin typeface="TH Niramit AS" pitchFamily="2" charset="-34"/>
                <a:cs typeface="TH Niramit AS" pitchFamily="2" charset="-34"/>
              </a:rPr>
              <a:t>องค์กรอิสระ</a:t>
            </a:r>
          </a:p>
          <a:p>
            <a:pPr marL="914400" indent="-914400">
              <a:buFont typeface="Arial" pitchFamily="34" charset="0"/>
              <a:buChar char="•"/>
            </a:pPr>
            <a:endParaRPr lang="th-TH" sz="5400" b="1" dirty="0">
              <a:ln/>
              <a:solidFill>
                <a:srgbClr val="00B0F0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1" name="ลูกศรขวา 10"/>
          <p:cNvSpPr/>
          <p:nvPr/>
        </p:nvSpPr>
        <p:spPr>
          <a:xfrm rot="6897066">
            <a:off x="869682" y="3670663"/>
            <a:ext cx="11782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52400" y="4724400"/>
            <a:ext cx="32287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ตามรัฐธรรมนูญ</a:t>
            </a:r>
          </a:p>
        </p:txBody>
      </p:sp>
      <p:sp>
        <p:nvSpPr>
          <p:cNvPr id="13" name="ลูกศรขวา 12"/>
          <p:cNvSpPr/>
          <p:nvPr/>
        </p:nvSpPr>
        <p:spPr>
          <a:xfrm rot="2712222">
            <a:off x="3106514" y="3584351"/>
            <a:ext cx="128389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3581400" y="4724400"/>
            <a:ext cx="24994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ทางปกครอง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83162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oHo" pitchFamily="2" charset="-34"/>
                <a:cs typeface="TH KoHo" pitchFamily="2" charset="-34"/>
              </a:rPr>
              <a:t>Fall of Statutory Monopoly</a:t>
            </a:r>
            <a:br>
              <a:rPr lang="en-US" sz="32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oHo" pitchFamily="2" charset="-34"/>
                <a:cs typeface="TH KoHo" pitchFamily="2" charset="-34"/>
              </a:rPr>
            </a:br>
            <a:r>
              <a:rPr lang="en-US" sz="32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oHo" pitchFamily="2" charset="-34"/>
                <a:cs typeface="TH KoHo" pitchFamily="2" charset="-34"/>
              </a:rPr>
              <a:t>: Free and Fair Competition</a:t>
            </a:r>
            <a:endParaRPr lang="en-US" sz="3200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KoHo" pitchFamily="2" charset="-34"/>
              <a:cs typeface="TH KoHo" pitchFamily="2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5825" y="1340768"/>
            <a:ext cx="737235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740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solidFill>
                  <a:srgbClr val="FF00FF"/>
                </a:solidFill>
                <a:latin typeface="TH Niramit AS" pitchFamily="2" charset="-34"/>
                <a:cs typeface="TH Niramit AS" pitchFamily="2" charset="-34"/>
              </a:rPr>
              <a:t>องค์กรอิสระทางปกครอง</a:t>
            </a:r>
            <a:br>
              <a:rPr lang="th-TH" b="1" dirty="0">
                <a:solidFill>
                  <a:srgbClr val="FF00FF"/>
                </a:solidFill>
                <a:latin typeface="TH Niramit AS" pitchFamily="2" charset="-34"/>
                <a:cs typeface="TH Niramit AS" pitchFamily="2" charset="-34"/>
              </a:rPr>
            </a:br>
            <a:r>
              <a:rPr lang="th-TH" b="1" dirty="0">
                <a:solidFill>
                  <a:srgbClr val="FF00FF"/>
                </a:solidFill>
                <a:latin typeface="TH Niramit AS" pitchFamily="2" charset="-34"/>
                <a:cs typeface="TH Niramit AS" pitchFamily="2" charset="-34"/>
              </a:rPr>
              <a:t>ทำหน้าที่กำกับกิจการทางเศรษฐกิจเฉพาะสาขา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h-TH" b="1" i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๑. ปัจจัยจากภายในรัฐ</a:t>
            </a:r>
            <a:r>
              <a:rPr lang="en-US" b="1" i="1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sz="2800" i="1" dirty="0">
                <a:latin typeface="TH Niramit AS" pitchFamily="2" charset="-34"/>
                <a:cs typeface="TH Niramit AS" pitchFamily="2" charset="-34"/>
              </a:rPr>
              <a:t>: </a:t>
            </a:r>
            <a:r>
              <a:rPr lang="th-TH" sz="2800" i="1" dirty="0">
                <a:latin typeface="TH Niramit AS" pitchFamily="2" charset="-34"/>
                <a:cs typeface="TH Niramit AS" pitchFamily="2" charset="-34"/>
              </a:rPr>
              <a:t>ความชอบธรรมทางเศรษฐกิจ</a:t>
            </a:r>
            <a:endParaRPr lang="en-US" sz="2800" dirty="0">
              <a:latin typeface="TH Niramit AS" pitchFamily="2" charset="-34"/>
              <a:cs typeface="TH Niramit AS" pitchFamily="2" charset="-34"/>
            </a:endParaRPr>
          </a:p>
          <a:p>
            <a:pPr>
              <a:buNone/>
            </a:pPr>
            <a:r>
              <a:rPr lang="en-US" sz="2800" dirty="0">
                <a:latin typeface="TH Niramit AS" pitchFamily="2" charset="-34"/>
                <a:cs typeface="TH Niramit AS" pitchFamily="2" charset="-34"/>
              </a:rPr>
              <a:t>• </a:t>
            </a:r>
            <a:r>
              <a:rPr lang="th-TH" sz="2800" dirty="0">
                <a:latin typeface="TH Niramit AS" pitchFamily="2" charset="-34"/>
                <a:cs typeface="TH Niramit AS" pitchFamily="2" charset="-34"/>
              </a:rPr>
              <a:t>ความจำเป็นต้องมีการกำกับกิจการที่</a:t>
            </a:r>
            <a:r>
              <a:rPr lang="en-US" sz="2800" dirty="0">
                <a:latin typeface="TH Niramit AS" pitchFamily="2" charset="-34"/>
                <a:cs typeface="TH Niramit AS" pitchFamily="2" charset="-34"/>
              </a:rPr>
              <a:t> “</a:t>
            </a:r>
            <a:r>
              <a:rPr lang="th-TH" sz="2800" dirty="0">
                <a:latin typeface="TH Niramit AS" pitchFamily="2" charset="-34"/>
                <a:cs typeface="TH Niramit AS" pitchFamily="2" charset="-34"/>
              </a:rPr>
              <a:t>เป็นกลาง</a:t>
            </a:r>
            <a:r>
              <a:rPr lang="en-US" sz="2800" dirty="0"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th-TH" sz="2800" dirty="0">
                <a:latin typeface="TH Niramit AS" pitchFamily="2" charset="-34"/>
                <a:cs typeface="TH Niramit AS" pitchFamily="2" charset="-34"/>
              </a:rPr>
              <a:t>และ</a:t>
            </a:r>
            <a:r>
              <a:rPr lang="en-US" sz="2800" dirty="0">
                <a:latin typeface="TH Niramit AS" pitchFamily="2" charset="-34"/>
                <a:cs typeface="TH Niramit AS" pitchFamily="2" charset="-34"/>
              </a:rPr>
              <a:t> “</a:t>
            </a:r>
            <a:r>
              <a:rPr lang="th-TH" sz="2800" dirty="0">
                <a:latin typeface="TH Niramit AS" pitchFamily="2" charset="-34"/>
                <a:cs typeface="TH Niramit AS" pitchFamily="2" charset="-34"/>
              </a:rPr>
              <a:t>มีประสิทธิภาพ</a:t>
            </a:r>
            <a:r>
              <a:rPr lang="en-US" sz="2800" dirty="0">
                <a:latin typeface="TH Niramit AS" pitchFamily="2" charset="-34"/>
                <a:cs typeface="TH Niramit AS" pitchFamily="2" charset="-34"/>
              </a:rPr>
              <a:t>”</a:t>
            </a:r>
            <a:r>
              <a:rPr lang="th-TH" sz="2800" dirty="0">
                <a:latin typeface="TH Niramit AS" pitchFamily="2" charset="-34"/>
                <a:cs typeface="TH Niramit AS" pitchFamily="2" charset="-34"/>
              </a:rPr>
              <a:t>          ในตลาดภาคเศรษฐกิจนั้นๆ</a:t>
            </a:r>
          </a:p>
          <a:p>
            <a:r>
              <a:rPr lang="en-US" sz="2800" b="1" u="sng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sz="2800" b="1" u="sng" dirty="0">
                <a:latin typeface="TH Niramit AS" pitchFamily="2" charset="-34"/>
                <a:cs typeface="TH Niramit AS" pitchFamily="2" charset="-34"/>
              </a:rPr>
              <a:t>เป็นกลาง</a:t>
            </a:r>
            <a:r>
              <a:rPr lang="en-US" sz="2800" b="1" u="sng" dirty="0"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en-US" sz="2800" b="1" dirty="0">
                <a:latin typeface="TH Niramit AS" pitchFamily="2" charset="-34"/>
                <a:cs typeface="TH Niramit AS" pitchFamily="2" charset="-34"/>
              </a:rPr>
              <a:t>: </a:t>
            </a:r>
            <a:r>
              <a:rPr lang="th-TH" sz="2800" b="1" dirty="0">
                <a:latin typeface="TH Niramit AS" pitchFamily="2" charset="-34"/>
                <a:cs typeface="TH Niramit AS" pitchFamily="2" charset="-34"/>
              </a:rPr>
              <a:t>เป็นอิสระจากฝ่ายบริหาร และไม่ขึ้นอยู่กับหน่วยราชการตามหลักการรวมศูนย์อำนาจ</a:t>
            </a:r>
            <a:r>
              <a:rPr lang="en-US" sz="2800" b="1" dirty="0">
                <a:latin typeface="TH Niramit AS" pitchFamily="2" charset="-34"/>
                <a:cs typeface="TH Niramit AS" pitchFamily="2" charset="-34"/>
              </a:rPr>
              <a:t> (</a:t>
            </a:r>
            <a:r>
              <a:rPr lang="th-TH" sz="2800" b="1" dirty="0">
                <a:latin typeface="TH Niramit AS" pitchFamily="2" charset="-34"/>
                <a:cs typeface="TH Niramit AS" pitchFamily="2" charset="-34"/>
              </a:rPr>
              <a:t>รัฐไม่อาจเป็นทั้งผู้พิพากษาและคู่ความในคดีได้</a:t>
            </a:r>
            <a:r>
              <a:rPr lang="en-US" sz="2800" b="1" dirty="0"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r>
              <a:rPr lang="th-TH" sz="2400" b="1" dirty="0">
                <a:latin typeface="TH Niramit AS" pitchFamily="2" charset="-34"/>
                <a:cs typeface="TH Niramit AS" pitchFamily="2" charset="-34"/>
              </a:rPr>
              <a:t>แยกรัฐ เด็ดขาด</a:t>
            </a:r>
            <a:r>
              <a:rPr lang="en-US" sz="2400" b="1" dirty="0">
                <a:latin typeface="TH Niramit AS" pitchFamily="2" charset="-34"/>
                <a:cs typeface="TH Niramit AS" pitchFamily="2" charset="-34"/>
              </a:rPr>
              <a:t> =&gt; </a:t>
            </a:r>
            <a:r>
              <a:rPr lang="th-TH" sz="2400" b="1" dirty="0">
                <a:latin typeface="TH Niramit AS" pitchFamily="2" charset="-34"/>
                <a:cs typeface="TH Niramit AS" pitchFamily="2" charset="-34"/>
              </a:rPr>
              <a:t>จัดตั้งองค์กรรูปแบบใหม่</a:t>
            </a:r>
          </a:p>
          <a:p>
            <a:pPr lvl="1"/>
            <a:r>
              <a:rPr lang="th-TH" sz="2400" b="1" dirty="0">
                <a:latin typeface="TH Niramit AS" pitchFamily="2" charset="-34"/>
                <a:cs typeface="TH Niramit AS" pitchFamily="2" charset="-34"/>
              </a:rPr>
              <a:t>รัฐในฐานะ</a:t>
            </a:r>
            <a:r>
              <a:rPr lang="en-US" sz="2400" b="1" dirty="0">
                <a:latin typeface="TH Niramit AS" pitchFamily="2" charset="-34"/>
                <a:cs typeface="TH Niramit AS" pitchFamily="2" charset="-34"/>
              </a:rPr>
              <a:t> “</a:t>
            </a:r>
            <a:r>
              <a:rPr lang="th-TH" sz="2400" b="1" dirty="0">
                <a:latin typeface="TH Niramit AS" pitchFamily="2" charset="-34"/>
                <a:cs typeface="TH Niramit AS" pitchFamily="2" charset="-34"/>
              </a:rPr>
              <a:t>ผู้กำกับกิจการ</a:t>
            </a:r>
            <a:r>
              <a:rPr lang="en-US" sz="2400" b="1" dirty="0">
                <a:latin typeface="TH Niramit AS" pitchFamily="2" charset="-34"/>
                <a:cs typeface="TH Niramit AS" pitchFamily="2" charset="-34"/>
              </a:rPr>
              <a:t>” </a:t>
            </a:r>
            <a:endParaRPr lang="th-TH" sz="2400" b="1" dirty="0"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sz="2400" b="1" dirty="0">
                <a:latin typeface="TH Niramit AS" pitchFamily="2" charset="-34"/>
                <a:cs typeface="TH Niramit AS" pitchFamily="2" charset="-34"/>
              </a:rPr>
              <a:t>รัฐในฐานะ</a:t>
            </a:r>
            <a:r>
              <a:rPr lang="en-US" sz="2400" b="1" dirty="0">
                <a:latin typeface="TH Niramit AS" pitchFamily="2" charset="-34"/>
                <a:cs typeface="TH Niramit AS" pitchFamily="2" charset="-34"/>
              </a:rPr>
              <a:t> “</a:t>
            </a:r>
            <a:r>
              <a:rPr lang="th-TH" sz="2400" b="1" dirty="0">
                <a:latin typeface="TH Niramit AS" pitchFamily="2" charset="-34"/>
                <a:cs typeface="TH Niramit AS" pitchFamily="2" charset="-34"/>
              </a:rPr>
              <a:t>ผู้ประกอบการ</a:t>
            </a:r>
            <a:r>
              <a:rPr lang="en-US" sz="2400" b="1" dirty="0">
                <a:latin typeface="TH Niramit AS" pitchFamily="2" charset="-34"/>
                <a:cs typeface="TH Niramit AS" pitchFamily="2" charset="-34"/>
              </a:rPr>
              <a:t>”</a:t>
            </a:r>
          </a:p>
          <a:p>
            <a:pPr>
              <a:buNone/>
            </a:pPr>
            <a:endParaRPr lang="en-US" sz="2800" dirty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3174" y="6286520"/>
            <a:ext cx="6037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err="1">
                <a:latin typeface="TH Kodchasal" pitchFamily="2" charset="-34"/>
                <a:cs typeface="TH Kodchasal" pitchFamily="2" charset="-34"/>
              </a:rPr>
              <a:t>จันท</a:t>
            </a:r>
            <a:r>
              <a:rPr lang="th-TH" sz="1600" dirty="0">
                <a:latin typeface="TH Kodchasal" pitchFamily="2" charset="-34"/>
                <a:cs typeface="TH Kodchasal" pitchFamily="2" charset="-34"/>
              </a:rPr>
              <a:t>จิรา เอี่ยมมยุรา ภาควิชากฎหมายมหาชน คณะนิติศาสตร์ มหาวิทยาลัยธรรมศาสตร์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ริ่มต้น">
  <a:themeElements>
    <a:clrScheme name="เริ่มต้น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เริ่มต้น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เริ่มต้น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2284</Words>
  <Application>Microsoft Office PowerPoint</Application>
  <PresentationFormat>On-screen Show (4:3)</PresentationFormat>
  <Paragraphs>222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เริ่มต้น</vt:lpstr>
      <vt:lpstr>สิทธิและเสรีภาพของปวงชนชาวไทย ร่างรัฐธรรมนูญ</vt:lpstr>
      <vt:lpstr>Slide 2</vt:lpstr>
      <vt:lpstr>Slide 3</vt:lpstr>
      <vt:lpstr>Slide 4</vt:lpstr>
      <vt:lpstr>Slide 5</vt:lpstr>
      <vt:lpstr>Slide 6</vt:lpstr>
      <vt:lpstr>Slide 7</vt:lpstr>
      <vt:lpstr>Fall of Statutory Monopoly : Free and Fair Competition</vt:lpstr>
      <vt:lpstr>องค์กรอิสระทางปกครอง ทำหน้าที่กำกับกิจการทางเศรษฐกิจเฉพาะสาขา</vt:lpstr>
      <vt:lpstr>องค์กรอิสระทางปกครอง ทำหน้าที่กำกับกิจการทางเศรษฐกิจเฉพาะสาขา</vt:lpstr>
      <vt:lpstr>องค์กรอิสระทางปกครอง ทำหน้าที่กำกับกิจการทางเศรษฐกิจเฉพาะสาขา</vt:lpstr>
      <vt:lpstr>ลักษณะทางกฎหมายของ คำว่า “ความเป็นอิสระ” (INDEPENDENCE)</vt:lpstr>
      <vt:lpstr>อิสระทางโครงสร้างองค์กร</vt:lpstr>
      <vt:lpstr>อิสระด้านตัวบุคคลผู้ดำรงตำแหน่ง</vt:lpstr>
      <vt:lpstr>อิสระด้านการปฏิบัติหน้าที่</vt:lpstr>
      <vt:lpstr>อำนาจหน้าที่</vt:lpstr>
      <vt:lpstr>ตัวอย่างองค์กรอิสระทางปกครองที่กำกับกิจการทางเศรษฐกิจ</vt:lpstr>
      <vt:lpstr>ผลการกำหนดให้คลื่นความถี่เป็นหน้าที่ของรัฐ</vt:lpstr>
      <vt:lpstr>ผลการกำหนดให้คลื่นความถี่เป็นหน้าที่ของรัฐ</vt:lpstr>
      <vt:lpstr>ผลการกำหนดให้คลื่นความถี่เป็นหน้าที่ของรัฐ</vt:lpstr>
      <vt:lpstr>ผลการกำหนดให้คลื่นความถี่เป็นหน้าที่ของรัฐ</vt:lpstr>
      <vt:lpstr>ผลการกำหนดให้คลื่นความถี่เป็นหน้าที่ของรัฐ</vt:lpstr>
      <vt:lpstr>ผลการกำหนดให้คลื่นความถี่เป็นหน้าที่ของรัฐ</vt:lpstr>
      <vt:lpstr>ผลการกำหนดให้คลื่นความถี่เป็นหน้าที่ของรัฐ</vt:lpstr>
      <vt:lpstr>การทำงาน สปท. เกี่ยวกับ การแก้ไข พรบ. กสทช.</vt:lpstr>
      <vt:lpstr>สาระสำคัญ</vt:lpstr>
      <vt:lpstr>สาระสำคัญ</vt:lpstr>
      <vt:lpstr>สาระสำคัญ</vt:lpstr>
      <vt:lpstr>สาระสำคัญ</vt:lpstr>
      <vt:lpstr>มาตรา ๔๖/๑ ร่าง รัฐธรรมนูญ...........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suwanna.s</dc:creator>
  <cp:lastModifiedBy>NBTC_EXIM</cp:lastModifiedBy>
  <cp:revision>20</cp:revision>
  <dcterms:created xsi:type="dcterms:W3CDTF">2016-03-10T10:28:55Z</dcterms:created>
  <dcterms:modified xsi:type="dcterms:W3CDTF">2016-03-11T03:53:11Z</dcterms:modified>
</cp:coreProperties>
</file>